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7" r:id="rId4"/>
    <p:sldId id="264" r:id="rId5"/>
    <p:sldId id="258" r:id="rId6"/>
    <p:sldId id="278" r:id="rId7"/>
    <p:sldId id="259" r:id="rId8"/>
    <p:sldId id="265" r:id="rId9"/>
    <p:sldId id="281" r:id="rId10"/>
    <p:sldId id="280" r:id="rId11"/>
    <p:sldId id="260" r:id="rId12"/>
    <p:sldId id="279" r:id="rId13"/>
    <p:sldId id="285" r:id="rId14"/>
    <p:sldId id="261" r:id="rId15"/>
    <p:sldId id="283" r:id="rId16"/>
    <p:sldId id="266" r:id="rId17"/>
    <p:sldId id="286" r:id="rId18"/>
    <p:sldId id="267" r:id="rId19"/>
    <p:sldId id="271" r:id="rId20"/>
    <p:sldId id="284" r:id="rId21"/>
    <p:sldId id="288" r:id="rId22"/>
    <p:sldId id="287" r:id="rId23"/>
    <p:sldId id="274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sourcetoyou.com/de/quality-reports-gcm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g"/><Relationship Id="rId5" Type="http://schemas.openxmlformats.org/officeDocument/2006/relationships/image" Target="../media/image20.png"/><Relationship Id="rId10" Type="http://schemas.openxmlformats.org/officeDocument/2006/relationships/image" Target="../media/image35.jpg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layer.vimeo.com/video/2353585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0"/>
            <a:ext cx="8689976" cy="2509213"/>
          </a:xfrm>
        </p:spPr>
        <p:txBody>
          <a:bodyPr/>
          <a:lstStyle/>
          <a:p>
            <a:r>
              <a:rPr lang="de-CH" dirty="0" smtClean="0"/>
              <a:t>EiN GESCHENK DER ERDE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213"/>
            <a:ext cx="12192000" cy="684784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8741" y="-117332"/>
            <a:ext cx="78105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81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-1180852" y="238331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/>
              <a:t>Zertifizierte </a:t>
            </a:r>
            <a:r>
              <a:rPr lang="de-CH" sz="2800" b="1" dirty="0" smtClean="0"/>
              <a:t>rein </a:t>
            </a:r>
            <a:r>
              <a:rPr lang="de-CH" sz="2800" b="1" dirty="0"/>
              <a:t>therapeutische Qualität</a:t>
            </a:r>
          </a:p>
        </p:txBody>
      </p:sp>
      <p:pic>
        <p:nvPicPr>
          <p:cNvPr id="9" name="pasted-image.tif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7996" y="1528183"/>
            <a:ext cx="2295525" cy="132397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287"/>
          <p:cNvSpPr/>
          <p:nvPr/>
        </p:nvSpPr>
        <p:spPr>
          <a:xfrm>
            <a:off x="2700671" y="1094794"/>
            <a:ext cx="9335386" cy="5539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1800" cap="all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Rein</a:t>
            </a:r>
            <a:r>
              <a:rPr lang="de-CH" sz="1800" cap="all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 b="0"/>
            </a:pPr>
            <a:r>
              <a:rPr lang="de-CH" sz="1800" cap="all" dirty="0" smtClean="0">
                <a:latin typeface="+mn-lt"/>
                <a:ea typeface="+mn-ea"/>
                <a:cs typeface="+mn-cs"/>
              </a:rPr>
              <a:t>Kein Zusatz von synthetischen Stoffen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 b="0"/>
            </a:pPr>
            <a:r>
              <a:rPr lang="de-CH" sz="1800" cap="all" dirty="0" smtClean="0">
                <a:latin typeface="+mn-lt"/>
                <a:ea typeface="+mn-ea"/>
                <a:cs typeface="+mn-cs"/>
              </a:rPr>
              <a:t>Kein künstliches Aroma oder beifügen von chemischen Stoffen</a:t>
            </a:r>
          </a:p>
          <a:p>
            <a:pPr marL="285750" indent="-285750">
              <a:buFont typeface="Arial" panose="020B0604020202020204" pitchFamily="34" charset="0"/>
              <a:buChar char="•"/>
              <a:defRPr sz="1800" b="0"/>
            </a:pPr>
            <a:r>
              <a:rPr lang="de-CH" sz="1800" cap="all" dirty="0" smtClean="0">
                <a:latin typeface="+mn-lt"/>
                <a:ea typeface="+mn-ea"/>
                <a:cs typeface="+mn-cs"/>
              </a:rPr>
              <a:t>100</a:t>
            </a:r>
            <a:r>
              <a:rPr lang="de-CH" sz="1800" cap="all" dirty="0">
                <a:latin typeface="+mn-lt"/>
                <a:ea typeface="+mn-ea"/>
                <a:cs typeface="+mn-cs"/>
              </a:rPr>
              <a:t>% </a:t>
            </a:r>
            <a:r>
              <a:rPr lang="de-CH" sz="1800" cap="all" dirty="0" smtClean="0">
                <a:latin typeface="+mn-lt"/>
                <a:ea typeface="+mn-ea"/>
                <a:cs typeface="+mn-cs"/>
              </a:rPr>
              <a:t>natürlich</a:t>
            </a:r>
          </a:p>
          <a:p>
            <a:pPr>
              <a:defRPr sz="1800" b="0"/>
            </a:pPr>
            <a:r>
              <a:rPr lang="de-CH" sz="1800" i="1" cap="all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Ist </a:t>
            </a:r>
            <a:r>
              <a:rPr lang="de-CH" sz="1800" i="1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ein Öl </a:t>
            </a:r>
            <a:r>
              <a:rPr lang="de-CH" sz="1800" i="1" u="sng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nicht rein</a:t>
            </a:r>
            <a:r>
              <a:rPr lang="de-CH" sz="1800" i="1" cap="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, riskiert man sich Bakterien, Schwermetallen oder verfälschtem Material auszusetzen. Dies kann zu Reizungen, gegenteiliger Wirkung oder sogar Krankheit führen</a:t>
            </a:r>
            <a:r>
              <a:rPr lang="de-CH" sz="1800" i="1" cap="all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defRPr sz="1800" b="0"/>
            </a:pPr>
            <a:endParaRPr lang="de-CH" sz="1800" cap="all" dirty="0" smtClean="0">
              <a:latin typeface="+mn-lt"/>
              <a:ea typeface="+mn-ea"/>
              <a:cs typeface="+mn-cs"/>
            </a:endParaRPr>
          </a:p>
          <a:p>
            <a:pPr>
              <a:defRPr sz="1800" b="0"/>
            </a:pPr>
            <a:r>
              <a:rPr lang="de-CH" sz="1800" cap="all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Sicher</a:t>
            </a:r>
            <a:r>
              <a:rPr lang="de-CH" sz="1800" cap="all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>
              <a:defRPr sz="1800" b="0"/>
            </a:pPr>
            <a:r>
              <a:rPr lang="de-CH" sz="1800" cap="all" dirty="0">
                <a:latin typeface="+mn-lt"/>
                <a:ea typeface="+mn-ea"/>
                <a:cs typeface="+mn-cs"/>
              </a:rPr>
              <a:t>Zertifiziert frei von Pestiziden und anderen chemischen </a:t>
            </a:r>
            <a:r>
              <a:rPr lang="de-CH" sz="1800" cap="all" dirty="0" smtClean="0">
                <a:latin typeface="+mn-lt"/>
                <a:ea typeface="+mn-ea"/>
                <a:cs typeface="+mn-cs"/>
              </a:rPr>
              <a:t>Rückständen</a:t>
            </a:r>
          </a:p>
          <a:p>
            <a:pPr>
              <a:defRPr sz="1800" b="0"/>
            </a:pPr>
            <a:r>
              <a:rPr lang="de-CH" sz="1800" cap="all" dirty="0" smtClean="0">
                <a:latin typeface="+mn-lt"/>
                <a:ea typeface="+mn-ea"/>
                <a:cs typeface="+mn-cs"/>
              </a:rPr>
              <a:t>Jede Charge wird extern geprüft und kann jederzeit nachdokumentiert werden</a:t>
            </a:r>
          </a:p>
          <a:p>
            <a:pPr>
              <a:defRPr sz="1800" b="0"/>
            </a:pPr>
            <a:r>
              <a:rPr lang="de-CH" sz="1800" cap="all" dirty="0">
                <a:latin typeface="+mn-lt"/>
                <a:ea typeface="+mn-ea"/>
                <a:cs typeface="+mn-cs"/>
                <a:hlinkClick r:id="rId4"/>
              </a:rPr>
              <a:t>https://</a:t>
            </a:r>
            <a:r>
              <a:rPr lang="de-CH" sz="1800" cap="all" dirty="0" smtClean="0">
                <a:latin typeface="+mn-lt"/>
                <a:ea typeface="+mn-ea"/>
                <a:cs typeface="+mn-cs"/>
                <a:hlinkClick r:id="rId4"/>
              </a:rPr>
              <a:t>sourcetoyou.com/de/quality-reports-gcms</a:t>
            </a:r>
            <a:r>
              <a:rPr lang="de-CH" sz="1800" cap="all" dirty="0" smtClean="0">
                <a:latin typeface="+mn-lt"/>
                <a:ea typeface="+mn-ea"/>
                <a:cs typeface="+mn-cs"/>
              </a:rPr>
              <a:t> </a:t>
            </a:r>
          </a:p>
          <a:p>
            <a:pPr>
              <a:defRPr sz="1800" b="0"/>
            </a:pPr>
            <a:endParaRPr lang="de-CH" sz="1800" cap="all" dirty="0">
              <a:latin typeface="+mn-lt"/>
              <a:ea typeface="+mn-ea"/>
              <a:cs typeface="+mn-cs"/>
            </a:endParaRPr>
          </a:p>
          <a:p>
            <a:pPr>
              <a:defRPr sz="1800" b="0"/>
            </a:pPr>
            <a:r>
              <a:rPr lang="de-CH" sz="1800" b="0" cap="all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Günstige- oder Einheitspreise: </a:t>
            </a:r>
          </a:p>
          <a:p>
            <a:pPr>
              <a:defRPr sz="1800" b="0"/>
            </a:pPr>
            <a:r>
              <a:rPr lang="de-CH" sz="1800" cap="all" dirty="0" smtClean="0">
                <a:latin typeface="+mn-lt"/>
                <a:ea typeface="+mn-ea"/>
                <a:cs typeface="+mn-cs"/>
              </a:rPr>
              <a:t>Hier muss leider von synthetischen ölen ausgegangen werden! </a:t>
            </a:r>
            <a:br>
              <a:rPr lang="de-CH" sz="1800" cap="all" dirty="0" smtClean="0">
                <a:latin typeface="+mn-lt"/>
                <a:ea typeface="+mn-ea"/>
                <a:cs typeface="+mn-cs"/>
              </a:rPr>
            </a:br>
            <a:r>
              <a:rPr lang="de-CH" sz="1800" cap="all" dirty="0" smtClean="0">
                <a:latin typeface="+mn-lt"/>
                <a:ea typeface="+mn-ea"/>
                <a:cs typeface="+mn-cs"/>
              </a:rPr>
              <a:t>Naturidentisch, naturnah oder parfum-öl sind immer synthetische öle! </a:t>
            </a:r>
          </a:p>
          <a:p>
            <a:pPr>
              <a:defRPr sz="1800" b="0"/>
            </a:pPr>
            <a:endParaRPr lang="de-CH" sz="1800" cap="all" dirty="0">
              <a:latin typeface="+mn-lt"/>
              <a:ea typeface="+mn-ea"/>
              <a:cs typeface="+mn-cs"/>
            </a:endParaRPr>
          </a:p>
          <a:p>
            <a:pPr>
              <a:defRPr sz="1800" b="0"/>
            </a:pPr>
            <a:r>
              <a:rPr lang="de-CH" sz="1800" b="0" cap="all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Weshalb nicht anerkannt bei </a:t>
            </a:r>
            <a:r>
              <a:rPr lang="de-CH" sz="1800" b="0" cap="all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swissmedic</a:t>
            </a:r>
            <a:r>
              <a:rPr lang="de-CH" sz="1800" b="0" cap="all" dirty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</a:p>
          <a:p>
            <a:pPr lvl="0">
              <a:defRPr sz="1800" b="0"/>
            </a:pPr>
            <a:r>
              <a:rPr lang="de-CH" sz="1800" b="0" cap="all" dirty="0">
                <a:latin typeface="+mn-lt"/>
                <a:ea typeface="+mn-ea"/>
                <a:cs typeface="+mn-cs"/>
              </a:rPr>
              <a:t>Standort CH / Anmeldung als </a:t>
            </a:r>
            <a:r>
              <a:rPr lang="de-CH" sz="1800" u="sng" cap="all" dirty="0">
                <a:latin typeface="+mn-lt"/>
                <a:ea typeface="+mn-ea"/>
                <a:cs typeface="+mn-cs"/>
              </a:rPr>
              <a:t>Lebensmittel</a:t>
            </a:r>
            <a:r>
              <a:rPr lang="de-CH" sz="1800" b="0" cap="all" dirty="0">
                <a:latin typeface="+mn-lt"/>
                <a:ea typeface="+mn-ea"/>
                <a:cs typeface="+mn-cs"/>
              </a:rPr>
              <a:t>, </a:t>
            </a:r>
            <a:r>
              <a:rPr lang="de-CH" sz="1800" b="0" cap="all" dirty="0" smtClean="0">
                <a:latin typeface="+mn-lt"/>
                <a:ea typeface="+mn-ea"/>
                <a:cs typeface="+mn-cs"/>
              </a:rPr>
              <a:t>Arzneimittel, Aromatherapie oder Chemikalie / deshalb Hinweis 1 tropf pro tag</a:t>
            </a:r>
            <a:endParaRPr sz="1800" b="0" cap="all" dirty="0">
              <a:latin typeface="+mn-lt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r="17054"/>
          <a:stretch/>
        </p:blipFill>
        <p:spPr>
          <a:xfrm>
            <a:off x="583171" y="4189367"/>
            <a:ext cx="79744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23" y="3124360"/>
            <a:ext cx="797441" cy="79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38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6503" y="1759093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/>
              <a:t>Warum ätherische </a:t>
            </a:r>
            <a:r>
              <a:rPr lang="de-CH" sz="2800" b="1" dirty="0" smtClean="0"/>
              <a:t>Öle wirken?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b="22924"/>
          <a:stretch/>
        </p:blipFill>
        <p:spPr>
          <a:xfrm>
            <a:off x="1833549" y="3889871"/>
            <a:ext cx="10363200" cy="180988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06503" y="5699756"/>
            <a:ext cx="389569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c</a:t>
            </a:r>
            <a:r>
              <a:rPr lang="de-DE" cap="all" dirty="0">
                <a:latin typeface="+mj-lt"/>
                <a:ea typeface="+mj-ea"/>
                <a:cs typeface="+mj-cs"/>
                <a:sym typeface="Helvetica Neue Light"/>
              </a:rPr>
              <a:t>a. 30 Sekunden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in der Blutbahn</a:t>
            </a:r>
            <a:endParaRPr lang="de-DE" cap="all" dirty="0">
              <a:latin typeface="+mj-lt"/>
              <a:ea typeface="+mj-ea"/>
              <a:cs typeface="+mj-cs"/>
              <a:sym typeface="Helvetica Neue Ligh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53941" y="5699756"/>
            <a:ext cx="247599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ca. </a:t>
            </a:r>
            <a:r>
              <a:rPr lang="de-DE" cap="all" dirty="0">
                <a:latin typeface="+mj-lt"/>
                <a:ea typeface="+mj-ea"/>
                <a:cs typeface="+mj-cs"/>
                <a:sym typeface="Helvetica Neue Light"/>
              </a:rPr>
              <a:t>7 Minuten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in den Organen</a:t>
            </a:r>
            <a:endParaRPr lang="de-DE" cap="all" dirty="0">
              <a:latin typeface="+mj-lt"/>
              <a:ea typeface="+mj-ea"/>
              <a:cs typeface="+mj-cs"/>
              <a:sym typeface="Helvetica Neue Ligh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421268" y="5699756"/>
            <a:ext cx="25976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ca. </a:t>
            </a:r>
            <a:r>
              <a:rPr lang="de-DE" cap="all" dirty="0">
                <a:latin typeface="+mj-lt"/>
                <a:ea typeface="+mj-ea"/>
                <a:cs typeface="+mj-cs"/>
                <a:sym typeface="Helvetica Neue Light"/>
              </a:rPr>
              <a:t>14 Minuten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beim Zellmembran</a:t>
            </a:r>
            <a:endParaRPr lang="de-DE" cap="all" dirty="0">
              <a:latin typeface="+mj-lt"/>
              <a:ea typeface="+mj-ea"/>
              <a:cs typeface="+mj-cs"/>
              <a:sym typeface="Helvetica Neue Ligh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79366" y="5699756"/>
            <a:ext cx="297168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ca. </a:t>
            </a:r>
            <a:r>
              <a:rPr lang="de-DE" cap="all" dirty="0">
                <a:latin typeface="+mj-lt"/>
                <a:ea typeface="+mj-ea"/>
                <a:cs typeface="+mj-cs"/>
                <a:sym typeface="Helvetica Neue Light"/>
              </a:rPr>
              <a:t>20 Minuten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Zelle durchdrungen</a:t>
            </a:r>
            <a:endParaRPr lang="de-DE" cap="all" dirty="0">
              <a:latin typeface="+mj-lt"/>
              <a:ea typeface="+mj-ea"/>
              <a:cs typeface="+mj-cs"/>
              <a:sym typeface="Helvetica Neue Ligh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477578" y="5699756"/>
            <a:ext cx="3290361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ca. 30</a:t>
            </a:r>
            <a:r>
              <a:rPr lang="de-DE" cap="all" dirty="0">
                <a:latin typeface="+mj-lt"/>
                <a:ea typeface="+mj-ea"/>
                <a:cs typeface="+mj-cs"/>
                <a:sym typeface="Helvetica Neue Light"/>
              </a:rPr>
              <a:t> Minuten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Blut-Hirn-Schranke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cap="all" dirty="0">
                <a:latin typeface="+mj-lt"/>
                <a:ea typeface="+mj-ea"/>
                <a:cs typeface="+mj-cs"/>
              </a:rPr>
              <a:t>passiert</a:t>
            </a:r>
            <a:endParaRPr lang="de-DE" cap="all" dirty="0">
              <a:latin typeface="+mj-lt"/>
              <a:ea typeface="+mj-ea"/>
              <a:cs typeface="+mj-cs"/>
              <a:sym typeface="Helvetica Neue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6" y="3889871"/>
            <a:ext cx="1789740" cy="18104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4" y="334496"/>
            <a:ext cx="2446651" cy="34511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6394" y="-35617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Das limbische System</a:t>
            </a:r>
            <a:endParaRPr lang="de-CH" dirty="0"/>
          </a:p>
        </p:txBody>
      </p:sp>
      <p:cxnSp>
        <p:nvCxnSpPr>
          <p:cNvPr id="14" name="Gerader Verbinder 13"/>
          <p:cNvCxnSpPr/>
          <p:nvPr/>
        </p:nvCxnSpPr>
        <p:spPr>
          <a:xfrm flipH="1" flipV="1">
            <a:off x="574158" y="2094614"/>
            <a:ext cx="318977" cy="29133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419864" y="682411"/>
            <a:ext cx="515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PSYCHISCH SEELISCHE WIRKUNG</a:t>
            </a:r>
          </a:p>
          <a:p>
            <a:r>
              <a:rPr lang="de-CH" dirty="0" smtClean="0"/>
              <a:t>(EMOTIONEN, ERINNERUNGEN, EMPFINDUNG, ETC.)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554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2253477" y="2164277"/>
            <a:ext cx="10363826" cy="3424107"/>
          </a:xfrm>
        </p:spPr>
        <p:txBody>
          <a:bodyPr>
            <a:noAutofit/>
          </a:bodyPr>
          <a:lstStyle/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CH" sz="1800" dirty="0">
                <a:sym typeface="Helvetica Neue"/>
              </a:rPr>
              <a:t>1 Tropfen = hunderte einzigartige biochemische Stoffe</a:t>
            </a:r>
          </a:p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CH" sz="1800" dirty="0">
                <a:sym typeface="Helvetica Neue"/>
              </a:rPr>
              <a:t>50 – 70 mal so effektiv wie Kräuter</a:t>
            </a:r>
          </a:p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CH" sz="1800" dirty="0">
                <a:sym typeface="Helvetica Neue"/>
              </a:rPr>
              <a:t>Lebensblut der Pflanze (Immunsystem)</a:t>
            </a:r>
          </a:p>
          <a:p>
            <a:pPr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de-CH" sz="1800" dirty="0">
                <a:sym typeface="Helvetica Neue"/>
              </a:rPr>
              <a:t>Verhindert </a:t>
            </a:r>
            <a:r>
              <a:rPr lang="de-CH" sz="1800" dirty="0" err="1" smtClean="0">
                <a:sym typeface="Helvetica Neue"/>
              </a:rPr>
              <a:t>dIE</a:t>
            </a:r>
            <a:r>
              <a:rPr lang="de-CH" sz="1800" dirty="0" smtClean="0">
                <a:sym typeface="Helvetica Neue"/>
              </a:rPr>
              <a:t> </a:t>
            </a:r>
            <a:r>
              <a:rPr lang="de-CH" sz="1800" dirty="0">
                <a:sym typeface="Helvetica Neue"/>
              </a:rPr>
              <a:t>Ausbreitung von </a:t>
            </a:r>
            <a:br>
              <a:rPr lang="de-CH" sz="1800" dirty="0">
                <a:sym typeface="Helvetica Neue"/>
              </a:rPr>
            </a:br>
            <a:r>
              <a:rPr lang="de-CH" sz="1800" dirty="0">
                <a:sym typeface="Helvetica Neue"/>
              </a:rPr>
              <a:t>Bakterien und Viren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-202656" y="961004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/>
              <a:t>Warum ätherische </a:t>
            </a:r>
            <a:r>
              <a:rPr lang="de-CH" sz="2800" b="1" dirty="0" smtClean="0"/>
              <a:t>Öle wirken?</a:t>
            </a:r>
            <a:endParaRPr lang="de-CH" sz="2800" b="1" dirty="0"/>
          </a:p>
        </p:txBody>
      </p:sp>
      <p:pic>
        <p:nvPicPr>
          <p:cNvPr id="8" name="Doterra-Essential-Oils-Penetrate-Cell-Membranes-1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519627" y="2280154"/>
            <a:ext cx="6828551" cy="3927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2" y="2177058"/>
            <a:ext cx="1990725" cy="413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5940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42243" y="595153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Bist du bereit für das Erlebnis?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11" name="Bildschirmfoto 2015-11-18 um 09.00.00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48033" y="1829315"/>
            <a:ext cx="1621480" cy="1511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schirmfoto 2015-11-18 um 09.00.10.pn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48033" y="4136290"/>
            <a:ext cx="1606571" cy="160873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309"/>
          <p:cNvSpPr/>
          <p:nvPr/>
        </p:nvSpPr>
        <p:spPr>
          <a:xfrm>
            <a:off x="505648" y="3458250"/>
            <a:ext cx="289791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000" kern="0" cap="all" dirty="0">
                <a:latin typeface="+mn-lt"/>
                <a:ea typeface="+mn-ea"/>
                <a:cs typeface="+mn-cs"/>
              </a:rPr>
              <a:t>Aromatisch</a:t>
            </a:r>
          </a:p>
        </p:txBody>
      </p:sp>
      <p:sp>
        <p:nvSpPr>
          <p:cNvPr id="15" name="Shape 310"/>
          <p:cNvSpPr/>
          <p:nvPr/>
        </p:nvSpPr>
        <p:spPr>
          <a:xfrm>
            <a:off x="522096" y="5932818"/>
            <a:ext cx="275879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2000" kern="0" cap="all" dirty="0">
                <a:latin typeface="+mn-lt"/>
                <a:ea typeface="+mn-ea"/>
                <a:cs typeface="+mn-cs"/>
              </a:rPr>
              <a:t>Äusserlich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68148"/>
              </p:ext>
            </p:extLst>
          </p:nvPr>
        </p:nvGraphicFramePr>
        <p:xfrm>
          <a:off x="2995177" y="3060387"/>
          <a:ext cx="8466720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93344"/>
                <a:gridCol w="1693344"/>
                <a:gridCol w="1693344"/>
                <a:gridCol w="1693344"/>
                <a:gridCol w="1693344"/>
              </a:tblGrid>
              <a:tr h="370840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ERWACHSENE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Kinder</a:t>
                      </a:r>
                      <a:r>
                        <a:rPr lang="de-CH" baseline="0" dirty="0" smtClean="0"/>
                        <a:t> 8 - 13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Kinder</a:t>
                      </a:r>
                      <a:r>
                        <a:rPr lang="de-CH" baseline="0" dirty="0" smtClean="0"/>
                        <a:t> 3 – 8J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Kleinkinder</a:t>
                      </a:r>
                      <a:r>
                        <a:rPr lang="de-CH" baseline="0" dirty="0" smtClean="0"/>
                        <a:t> ½ - 3J</a:t>
                      </a:r>
                      <a:endParaRPr lang="de-C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WELLNESS (1%)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1- 2</a:t>
                      </a:r>
                      <a:r>
                        <a:rPr lang="de-CH" baseline="0" dirty="0" smtClean="0"/>
                        <a:t> TR / 5ML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1</a:t>
                      </a:r>
                      <a:r>
                        <a:rPr lang="de-CH" baseline="0" dirty="0" smtClean="0"/>
                        <a:t> TR / 5ML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1</a:t>
                      </a:r>
                      <a:r>
                        <a:rPr lang="de-CH" baseline="0" dirty="0" smtClean="0"/>
                        <a:t> TR / 10 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1</a:t>
                      </a:r>
                      <a:r>
                        <a:rPr lang="de-CH" baseline="0" dirty="0" smtClean="0"/>
                        <a:t> TR / 15 ML</a:t>
                      </a:r>
                      <a:endParaRPr lang="de-CH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THEMA (2%)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2 - 4</a:t>
                      </a:r>
                      <a:r>
                        <a:rPr lang="de-CH" baseline="0" dirty="0" smtClean="0"/>
                        <a:t> TR / 5ML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2</a:t>
                      </a:r>
                      <a:r>
                        <a:rPr lang="de-CH" baseline="0" dirty="0" smtClean="0"/>
                        <a:t> TR / 5ML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2</a:t>
                      </a:r>
                      <a:r>
                        <a:rPr lang="de-CH" baseline="0" dirty="0" smtClean="0"/>
                        <a:t> TR / 10 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 smtClean="0"/>
                        <a:t>2</a:t>
                      </a:r>
                      <a:r>
                        <a:rPr lang="de-CH" baseline="0" dirty="0" smtClean="0"/>
                        <a:t> TR / 15ML</a:t>
                      </a:r>
                      <a:endParaRPr lang="de-CH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 smtClean="0"/>
                        <a:t>AKKUT (3%)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4 – 6 TR / 5 ML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aseline="0" dirty="0" smtClean="0"/>
                        <a:t>4 TR / 5ML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aseline="0" dirty="0" smtClean="0"/>
                        <a:t>3 TR / 10 ML</a:t>
                      </a:r>
                      <a:endParaRPr lang="de-CH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aseline="0" dirty="0" smtClean="0"/>
                        <a:t>3 TR / 15ML</a:t>
                      </a:r>
                      <a:endParaRPr lang="de-CH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2995177" y="2378717"/>
            <a:ext cx="4890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ANWENDUNGSMENGE ÄUSSERLICH</a:t>
            </a:r>
            <a:endParaRPr lang="de-CH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914514" y="4940659"/>
            <a:ext cx="310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/>
              <a:t>WIRKUNG 4 – 7H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804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008784" y="770915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Bist du bereit für das Erlebnis?</a:t>
            </a:r>
            <a:endParaRPr lang="de-CH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490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800" b="1" kern="0" dirty="0" smtClean="0"/>
              <a:t>WEITERE </a:t>
            </a:r>
            <a:r>
              <a:rPr lang="de-CH" sz="1800" b="1" kern="0" dirty="0" err="1" smtClean="0"/>
              <a:t>AnwendungsMENGEN</a:t>
            </a:r>
            <a:r>
              <a:rPr lang="de-CH" sz="1800" b="1" kern="0" dirty="0" smtClean="0"/>
              <a:t>:  </a:t>
            </a:r>
          </a:p>
          <a:p>
            <a:pPr marL="0" indent="0">
              <a:buNone/>
            </a:pPr>
            <a:endParaRPr lang="de-CH" sz="1800" b="1" kern="0" dirty="0"/>
          </a:p>
          <a:p>
            <a:pPr marL="0" indent="0">
              <a:buNone/>
            </a:pPr>
            <a:endParaRPr lang="de-CH" sz="1800" b="1" kern="0" dirty="0" smtClean="0"/>
          </a:p>
          <a:p>
            <a:pPr marL="0" indent="0">
              <a:buNone/>
            </a:pPr>
            <a:endParaRPr lang="de-CH" sz="1800" b="1" kern="0" dirty="0"/>
          </a:p>
          <a:p>
            <a:pPr marL="0" indent="0">
              <a:buNone/>
            </a:pPr>
            <a:endParaRPr lang="de-DE" sz="1800" kern="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800" kern="0" dirty="0" smtClean="0">
                <a:sym typeface="Wingdings" panose="05000000000000000000" pitchFamily="2" charset="2"/>
              </a:rPr>
              <a:t/>
            </a:r>
            <a:br>
              <a:rPr lang="de-DE" sz="1800" kern="0" dirty="0" smtClean="0">
                <a:sym typeface="Wingdings" panose="05000000000000000000" pitchFamily="2" charset="2"/>
              </a:rPr>
            </a:br>
            <a:r>
              <a:rPr lang="de-DE" sz="1800" kern="0" dirty="0" smtClean="0">
                <a:sym typeface="Wingdings" panose="05000000000000000000" pitchFamily="2" charset="2"/>
              </a:rPr>
              <a:t> öle machen nicht abhängig</a:t>
            </a:r>
            <a:br>
              <a:rPr lang="de-DE" sz="1800" kern="0" dirty="0" smtClean="0">
                <a:sym typeface="Wingdings" panose="05000000000000000000" pitchFamily="2" charset="2"/>
              </a:rPr>
            </a:br>
            <a:r>
              <a:rPr lang="de-DE" sz="1800" kern="0" dirty="0" smtClean="0">
                <a:sym typeface="Wingdings" panose="05000000000000000000" pitchFamily="2" charset="2"/>
              </a:rPr>
              <a:t> in Kombination mit </a:t>
            </a:r>
            <a:r>
              <a:rPr lang="de-DE" sz="1800" kern="0" dirty="0" err="1" smtClean="0">
                <a:sym typeface="Wingdings" panose="05000000000000000000" pitchFamily="2" charset="2"/>
              </a:rPr>
              <a:t>globuli</a:t>
            </a:r>
            <a:r>
              <a:rPr lang="de-DE" sz="1800" kern="0" dirty="0" smtClean="0">
                <a:sym typeface="Wingdings" panose="05000000000000000000" pitchFamily="2" charset="2"/>
              </a:rPr>
              <a:t> ok (Abstand ca. 4 Stunden)</a:t>
            </a:r>
            <a:br>
              <a:rPr lang="de-DE" sz="1800" kern="0" dirty="0" smtClean="0">
                <a:sym typeface="Wingdings" panose="05000000000000000000" pitchFamily="2" charset="2"/>
              </a:rPr>
            </a:br>
            <a:r>
              <a:rPr lang="de-DE" sz="1800" kern="0" dirty="0" smtClean="0">
                <a:sym typeface="Wingdings" panose="05000000000000000000" pitchFamily="2" charset="2"/>
              </a:rPr>
              <a:t> SCHARFE ÖLE WIE: </a:t>
            </a:r>
            <a:r>
              <a:rPr lang="de-CH" sz="1800" dirty="0" err="1" smtClean="0">
                <a:sym typeface="Wingdings" panose="05000000000000000000" pitchFamily="2" charset="2"/>
              </a:rPr>
              <a:t>BirKe</a:t>
            </a:r>
            <a:r>
              <a:rPr lang="de-CH" sz="1800" dirty="0">
                <a:sym typeface="Wingdings" panose="05000000000000000000" pitchFamily="2" charset="2"/>
              </a:rPr>
              <a:t>, </a:t>
            </a:r>
            <a:r>
              <a:rPr lang="de-CH" sz="1800" dirty="0" err="1">
                <a:sym typeface="Wingdings" panose="05000000000000000000" pitchFamily="2" charset="2"/>
              </a:rPr>
              <a:t>cassis</a:t>
            </a:r>
            <a:r>
              <a:rPr lang="de-CH" sz="1800" dirty="0">
                <a:sym typeface="Wingdings" panose="05000000000000000000" pitchFamily="2" charset="2"/>
              </a:rPr>
              <a:t>, </a:t>
            </a:r>
            <a:r>
              <a:rPr lang="de-CH" sz="1800" dirty="0" err="1">
                <a:sym typeface="Wingdings" panose="05000000000000000000" pitchFamily="2" charset="2"/>
              </a:rPr>
              <a:t>cinnamon</a:t>
            </a:r>
            <a:r>
              <a:rPr lang="de-CH" sz="1800" dirty="0">
                <a:sym typeface="Wingdings" panose="05000000000000000000" pitchFamily="2" charset="2"/>
              </a:rPr>
              <a:t> (</a:t>
            </a:r>
            <a:r>
              <a:rPr lang="de-CH" sz="1800" dirty="0" err="1">
                <a:sym typeface="Wingdings" panose="05000000000000000000" pitchFamily="2" charset="2"/>
              </a:rPr>
              <a:t>zimt</a:t>
            </a:r>
            <a:r>
              <a:rPr lang="de-CH" sz="1800" dirty="0">
                <a:sym typeface="Wingdings" panose="05000000000000000000" pitchFamily="2" charset="2"/>
              </a:rPr>
              <a:t>), </a:t>
            </a:r>
            <a:r>
              <a:rPr lang="de-CH" sz="1800" dirty="0" err="1">
                <a:sym typeface="Wingdings" panose="05000000000000000000" pitchFamily="2" charset="2"/>
              </a:rPr>
              <a:t>clove</a:t>
            </a:r>
            <a:r>
              <a:rPr lang="de-CH" sz="1800" dirty="0">
                <a:sym typeface="Wingdings" panose="05000000000000000000" pitchFamily="2" charset="2"/>
              </a:rPr>
              <a:t> (Nelken), </a:t>
            </a:r>
            <a:r>
              <a:rPr lang="de-CH" sz="1800" dirty="0" err="1">
                <a:sym typeface="Wingdings" panose="05000000000000000000" pitchFamily="2" charset="2"/>
              </a:rPr>
              <a:t>oregano</a:t>
            </a:r>
            <a:r>
              <a:rPr lang="de-CH" sz="1800" dirty="0">
                <a:sym typeface="Wingdings" panose="05000000000000000000" pitchFamily="2" charset="2"/>
              </a:rPr>
              <a:t>, </a:t>
            </a:r>
            <a:r>
              <a:rPr lang="de-CH" sz="1800" dirty="0" err="1">
                <a:sym typeface="Wingdings" panose="05000000000000000000" pitchFamily="2" charset="2"/>
              </a:rPr>
              <a:t>thyme</a:t>
            </a:r>
            <a:r>
              <a:rPr lang="de-CH" sz="1800" dirty="0">
                <a:sym typeface="Wingdings" panose="05000000000000000000" pitchFamily="2" charset="2"/>
              </a:rPr>
              <a:t> </a:t>
            </a:r>
            <a:r>
              <a:rPr lang="de-DE" sz="1800" kern="0" dirty="0" smtClean="0">
                <a:sym typeface="Wingdings" panose="05000000000000000000" pitchFamily="2" charset="2"/>
              </a:rPr>
              <a:t>IMMER VERDÜNNT AUF DIE HAUT AUFTRAGEN</a:t>
            </a:r>
            <a:endParaRPr lang="de-DE" sz="1800" kern="0" dirty="0" smtClean="0"/>
          </a:p>
          <a:p>
            <a:pPr marL="0" indent="0">
              <a:buNone/>
            </a:pPr>
            <a:r>
              <a:rPr lang="de-DE" sz="1800" b="1" kern="0" dirty="0" smtClean="0"/>
              <a:t>15ml </a:t>
            </a:r>
            <a:r>
              <a:rPr lang="de-DE" sz="1800" b="1" kern="0" dirty="0"/>
              <a:t>Fläschchen = 250 </a:t>
            </a:r>
            <a:r>
              <a:rPr lang="de-DE" sz="1800" b="1" kern="0" dirty="0" smtClean="0"/>
              <a:t>Tropfen</a:t>
            </a:r>
            <a:r>
              <a:rPr lang="de-DE" sz="1800" b="1" kern="0" dirty="0"/>
              <a:t> </a:t>
            </a:r>
            <a:r>
              <a:rPr lang="de-DE" sz="1800" b="1" kern="0" dirty="0" smtClean="0"/>
              <a:t>/ 5ml </a:t>
            </a:r>
            <a:r>
              <a:rPr lang="de-DE" sz="1800" b="1" kern="0" dirty="0"/>
              <a:t>Fläschchen = 85 Tropfen</a:t>
            </a:r>
          </a:p>
          <a:p>
            <a:endParaRPr lang="de-CH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881575"/>
              </p:ext>
            </p:extLst>
          </p:nvPr>
        </p:nvGraphicFramePr>
        <p:xfrm>
          <a:off x="913774" y="2860127"/>
          <a:ext cx="10288628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69804"/>
                <a:gridCol w="1469804"/>
                <a:gridCol w="1469804"/>
                <a:gridCol w="1469804"/>
                <a:gridCol w="1469804"/>
                <a:gridCol w="1469804"/>
                <a:gridCol w="1469804"/>
              </a:tblGrid>
              <a:tr h="590122">
                <a:tc>
                  <a:txBody>
                    <a:bodyPr/>
                    <a:lstStyle/>
                    <a:p>
                      <a:r>
                        <a:rPr lang="de-CH" dirty="0" smtClean="0"/>
                        <a:t>DIFFUSER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BAD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HUSTENÖL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INHALATION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KOMPRESSE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MASSAGE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HAND-</a:t>
                      </a:r>
                      <a:br>
                        <a:rPr lang="de-CH" dirty="0" smtClean="0"/>
                      </a:br>
                      <a:r>
                        <a:rPr lang="de-CH" dirty="0" smtClean="0"/>
                        <a:t>INHALATION</a:t>
                      </a:r>
                      <a:endParaRPr lang="de-CH" dirty="0"/>
                    </a:p>
                  </a:txBody>
                  <a:tcPr/>
                </a:tc>
              </a:tr>
              <a:tr h="590122">
                <a:tc>
                  <a:txBody>
                    <a:bodyPr/>
                    <a:lstStyle/>
                    <a:p>
                      <a:r>
                        <a:rPr lang="de-CH" dirty="0" smtClean="0"/>
                        <a:t>6 – 12 TR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6</a:t>
                      </a:r>
                      <a:r>
                        <a:rPr lang="de-CH" baseline="0" dirty="0" smtClean="0"/>
                        <a:t> – 12 TR</a:t>
                      </a:r>
                    </a:p>
                    <a:p>
                      <a:r>
                        <a:rPr lang="de-CH" sz="1400" baseline="0" dirty="0" smtClean="0"/>
                        <a:t>EMULGIEREN MIT KAFFFERAHM ODER HONIG</a:t>
                      </a:r>
                      <a:endParaRPr lang="de-CH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2- 4 TR/5</a:t>
                      </a:r>
                      <a:r>
                        <a:rPr lang="de-CH" baseline="0" dirty="0" smtClean="0"/>
                        <a:t>ML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1-(3) / </a:t>
                      </a:r>
                      <a:br>
                        <a:rPr lang="de-CH" dirty="0" smtClean="0"/>
                      </a:br>
                      <a:r>
                        <a:rPr lang="de-CH" dirty="0" smtClean="0"/>
                        <a:t>1L WASSER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4- 10 TR</a:t>
                      </a:r>
                      <a:r>
                        <a:rPr lang="de-CH" baseline="0" dirty="0" smtClean="0"/>
                        <a:t> / </a:t>
                      </a:r>
                      <a:br>
                        <a:rPr lang="de-CH" baseline="0" dirty="0" smtClean="0"/>
                      </a:br>
                      <a:r>
                        <a:rPr lang="de-CH" baseline="0" dirty="0" smtClean="0"/>
                        <a:t>2L WASSER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6 – 8 / </a:t>
                      </a:r>
                      <a:br>
                        <a:rPr lang="de-CH" dirty="0" smtClean="0"/>
                      </a:br>
                      <a:r>
                        <a:rPr lang="de-CH" dirty="0" smtClean="0"/>
                        <a:t>20ML</a:t>
                      </a:r>
                      <a:r>
                        <a:rPr lang="de-CH" baseline="0" dirty="0" smtClean="0"/>
                        <a:t> ÖL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smtClean="0"/>
                        <a:t>1 – 3 TR </a:t>
                      </a:r>
                      <a:endParaRPr lang="de-CH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983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55892" y="1099971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DIE 10 ÖLE ZUM STARTEN: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9" y="2264676"/>
            <a:ext cx="122432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9" y="2264676"/>
            <a:ext cx="122432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09" y="2264676"/>
            <a:ext cx="122432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86" y="2264676"/>
            <a:ext cx="122432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4740252" y="2264676"/>
            <a:ext cx="1378510" cy="178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28" y="2264676"/>
            <a:ext cx="122432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779" y="2254043"/>
            <a:ext cx="122172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70" y="2254043"/>
            <a:ext cx="122171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88" y="2254043"/>
            <a:ext cx="122171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77" y="2254043"/>
            <a:ext cx="122171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3861" y="3633204"/>
            <a:ext cx="3130067" cy="34236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23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78" y="762000"/>
            <a:ext cx="4006971" cy="5576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feld 7"/>
          <p:cNvSpPr txBox="1"/>
          <p:nvPr/>
        </p:nvSpPr>
        <p:spPr>
          <a:xfrm>
            <a:off x="5953991" y="1924050"/>
            <a:ext cx="6141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kern="0" cap="all" dirty="0"/>
              <a:t>S. </a:t>
            </a:r>
            <a:r>
              <a:rPr lang="de-CH" sz="2000" kern="0" cap="all" dirty="0" smtClean="0"/>
              <a:t>1-9 &amp; 185 SICHERHEITSHINWEISE</a:t>
            </a:r>
            <a:endParaRPr lang="de-CH" sz="2000" kern="0" cap="all" dirty="0"/>
          </a:p>
          <a:p>
            <a:r>
              <a:rPr lang="de-CH" sz="2000" kern="0" cap="all" dirty="0"/>
              <a:t>S. 12 – 93 </a:t>
            </a:r>
            <a:r>
              <a:rPr lang="de-CH" sz="2000" kern="0" cap="all" dirty="0" smtClean="0"/>
              <a:t>SYMPTOME</a:t>
            </a:r>
            <a:endParaRPr lang="de-CH" sz="2000" kern="0" cap="all" dirty="0"/>
          </a:p>
          <a:p>
            <a:r>
              <a:rPr lang="de-CH" sz="2000" kern="0" cap="all" dirty="0"/>
              <a:t>S. 94 – 143 ÖLE</a:t>
            </a:r>
          </a:p>
          <a:p>
            <a:r>
              <a:rPr lang="de-CH" sz="2000" kern="0" cap="all" dirty="0"/>
              <a:t>S. 146 – 166 ÖLMISCHUNGEN</a:t>
            </a:r>
          </a:p>
          <a:p>
            <a:r>
              <a:rPr lang="de-CH" sz="2000" kern="0" cap="all" dirty="0" smtClean="0"/>
              <a:t>S. </a:t>
            </a:r>
            <a:r>
              <a:rPr lang="de-CH" sz="2000" kern="0" cap="all" dirty="0"/>
              <a:t>170 – 174 NAHRUNGSERGÄNZUNG</a:t>
            </a:r>
          </a:p>
          <a:p>
            <a:r>
              <a:rPr lang="de-CH" sz="2000" kern="0" cap="all" dirty="0"/>
              <a:t>S. 178 – 180 WIE KÖNNEN DIE ÖLE VERWENDET WERDEN («I» FÜR ORAL / </a:t>
            </a:r>
            <a:r>
              <a:rPr lang="de-CH" sz="2000" kern="0" cap="all" dirty="0" smtClean="0"/>
              <a:t>SCHLUCKEN)</a:t>
            </a:r>
          </a:p>
          <a:p>
            <a:r>
              <a:rPr lang="de-CH" sz="2000" kern="0" cap="all" dirty="0" smtClean="0"/>
              <a:t>S. 186 – 192 TÄGLICHE ANWENDUNGSMÖGLICHKEITEN</a:t>
            </a:r>
          </a:p>
          <a:p>
            <a:r>
              <a:rPr lang="de-CH" sz="2000" kern="0" cap="all" dirty="0" smtClean="0"/>
              <a:t>S. 194 ORGANUHR</a:t>
            </a:r>
          </a:p>
          <a:p>
            <a:r>
              <a:rPr lang="de-CH" sz="2000" kern="0" cap="all" dirty="0" smtClean="0"/>
              <a:t>S. 196 WECHSELBEZIEHUNG zähne/ORGANE</a:t>
            </a:r>
          </a:p>
          <a:p>
            <a:r>
              <a:rPr lang="de-CH" sz="2000" kern="0" cap="all" dirty="0" smtClean="0"/>
              <a:t>S. 198 – 204 REFLEXPUNKTE</a:t>
            </a:r>
            <a:endParaRPr lang="de-CH" sz="2000" kern="0" cap="all" dirty="0"/>
          </a:p>
        </p:txBody>
      </p:sp>
    </p:spTree>
    <p:extLst>
      <p:ext uri="{BB962C8B-B14F-4D97-AF65-F5344CB8AC3E}">
        <p14:creationId xmlns:p14="http://schemas.microsoft.com/office/powerpoint/2010/main" val="4259550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17971" y="891321"/>
            <a:ext cx="10364451" cy="643113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EIN PAAR TIPPS FÜR DEN ALLTAG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988647"/>
              </p:ext>
            </p:extLst>
          </p:nvPr>
        </p:nvGraphicFramePr>
        <p:xfrm>
          <a:off x="288260" y="1412812"/>
          <a:ext cx="5814828" cy="5354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07414"/>
                <a:gridCol w="2907414"/>
              </a:tblGrid>
              <a:tr h="0">
                <a:tc>
                  <a:txBody>
                    <a:bodyPr/>
                    <a:lstStyle/>
                    <a:p>
                      <a:r>
                        <a:rPr lang="de-CH" cap="all" baseline="0" dirty="0" smtClean="0"/>
                        <a:t>WAS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cap="all" baseline="0" dirty="0" smtClean="0"/>
                        <a:t>TIPP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KOPFSCHMERZEN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Peppermint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pasttense</a:t>
                      </a:r>
                      <a:endParaRPr lang="de-CH" sz="1800" kern="0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HALSSCHMERZEN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on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Guard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 oder Lemon 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OHRENSCHMERZEN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Basil oder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Melaleuca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LIPPENHERPES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on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Guard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 oder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melaleuce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SCHÖNE HAARE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Lavendel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FRISCHE-KICK am morgen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peppermint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 in dusche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ZECKENSPRAY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terrashield</a:t>
                      </a:r>
                      <a:endParaRPr lang="de-CH" sz="1800" kern="0" cap="all" baseline="0" dirty="0" smtClean="0">
                        <a:sym typeface="Wingdings" panose="05000000000000000000" pitchFamily="2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Zeckenbiss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melaleuca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 oder lavendel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WESPENSTICH / MÜCKENSTICH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Lavendel, </a:t>
                      </a:r>
                      <a:r>
                        <a:rPr lang="de-CH" sz="1800" kern="0" cap="all" baseline="0" smtClean="0">
                          <a:sym typeface="Wingdings" panose="05000000000000000000" pitchFamily="2" charset="2"/>
                        </a:rPr>
                        <a:t>purfy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SONNENBRAND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lavendel &amp;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frankincense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Aufgewühlte Kinder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balance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serenity</a:t>
                      </a:r>
                      <a:endParaRPr lang="de-CH" sz="1800" kern="0" cap="all" baseline="0" dirty="0" smtClean="0">
                        <a:sym typeface="Wingdings" panose="05000000000000000000" pitchFamily="2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DUFENDER STAUBSAUGER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LEMON, PFEFFERMINZ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680375"/>
              </p:ext>
            </p:extLst>
          </p:nvPr>
        </p:nvGraphicFramePr>
        <p:xfrm>
          <a:off x="6274388" y="1412812"/>
          <a:ext cx="5917612" cy="5161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58806"/>
                <a:gridCol w="2958806"/>
              </a:tblGrid>
              <a:tr h="0">
                <a:tc>
                  <a:txBody>
                    <a:bodyPr/>
                    <a:lstStyle/>
                    <a:p>
                      <a:r>
                        <a:rPr lang="de-CH" cap="all" baseline="0" dirty="0" smtClean="0"/>
                        <a:t>WASS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cap="all" baseline="0" dirty="0" smtClean="0"/>
                        <a:t>TIPP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KONFIGLÄSER REINIGEN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lemon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FRISCHER Kühlschrank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lemon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peppermint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 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IMMUNSYSTEM AUFBAUEN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llv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on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guard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STINKENDES AUTO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1 tropf auf holz </a:t>
                      </a:r>
                      <a:b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</a:b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Wäsche-klammer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NASTÜCHER MIT  Duft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eukaliptus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Duftendes WC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lemon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on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guard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kern="0" cap="all" baseline="0" dirty="0" smtClean="0"/>
                        <a:t>Ruhige Nacht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serenity</a:t>
                      </a:r>
                      <a:r>
                        <a:rPr lang="de-CH" sz="1800" kern="0" cap="all" baseline="0" dirty="0" smtClean="0">
                          <a:sym typeface="Wingdings" panose="05000000000000000000" pitchFamily="2" charset="2"/>
                        </a:rPr>
                        <a:t>, lavendel, </a:t>
                      </a:r>
                      <a:r>
                        <a:rPr lang="de-CH" sz="1800" kern="0" cap="all" baseline="0" dirty="0" err="1" smtClean="0">
                          <a:sym typeface="Wingdings" panose="05000000000000000000" pitchFamily="2" charset="2"/>
                        </a:rPr>
                        <a:t>balace</a:t>
                      </a:r>
                      <a:endParaRPr lang="de-CH" sz="1800" kern="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cap="all" baseline="0" dirty="0" smtClean="0"/>
                        <a:t>Abschalten/ruhe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balance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peace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pasttense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 </a:t>
                      </a:r>
                      <a:endParaRPr lang="de-CH" cap="all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cap="all" baseline="0" dirty="0" smtClean="0"/>
                        <a:t>Prüfungsangst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motivate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ylang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ylang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,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peace</a:t>
                      </a:r>
                      <a:endParaRPr lang="de-CH" sz="1800" cap="all" baseline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cap="all" baseline="0" dirty="0" smtClean="0"/>
                        <a:t>Husten / Erkältung 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Grippen-bombe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Fieber</a:t>
                      </a:r>
                      <a:endParaRPr lang="de-CH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peppermint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CH" sz="1200" cap="all" baseline="0" dirty="0" smtClean="0">
                          <a:sym typeface="Wingdings" panose="05000000000000000000" pitchFamily="2" charset="2"/>
                        </a:rPr>
                        <a:t>(kühl), </a:t>
                      </a:r>
                      <a:r>
                        <a:rPr lang="de-CH" sz="1800" cap="all" baseline="0" dirty="0" err="1" smtClean="0">
                          <a:sym typeface="Wingdings" panose="05000000000000000000" pitchFamily="2" charset="2"/>
                        </a:rPr>
                        <a:t>ginger</a:t>
                      </a:r>
                      <a:r>
                        <a:rPr lang="de-CH" sz="1800" cap="all" baseline="0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de-CH" sz="1200" cap="all" baseline="0" dirty="0" smtClean="0">
                          <a:sym typeface="Wingdings" panose="05000000000000000000" pitchFamily="2" charset="2"/>
                        </a:rPr>
                        <a:t>(warm)</a:t>
                      </a:r>
                      <a:endParaRPr lang="de-CH" sz="1200" cap="all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9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952" y="680862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/>
              <a:t>Hilfestellung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647229"/>
              </p:ext>
            </p:extLst>
          </p:nvPr>
        </p:nvGraphicFramePr>
        <p:xfrm>
          <a:off x="1075069" y="1759093"/>
          <a:ext cx="8128000" cy="4693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de-CH" sz="2000" kern="0" cap="all" dirty="0" err="1" smtClean="0"/>
                        <a:t>döTerra</a:t>
                      </a:r>
                      <a:r>
                        <a:rPr lang="de-CH" sz="2000" kern="0" cap="all" dirty="0" smtClean="0"/>
                        <a:t> </a:t>
                      </a:r>
                      <a:endParaRPr lang="de-CH" sz="20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2000" kern="0" cap="all" dirty="0" err="1" smtClean="0"/>
                        <a:t>KonVENTIONelles</a:t>
                      </a:r>
                      <a:r>
                        <a:rPr lang="de-CH" sz="2000" kern="0" cap="all" dirty="0" smtClean="0"/>
                        <a:t> Produkt</a:t>
                      </a:r>
                      <a:endParaRPr lang="de-CH" sz="20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S"/>
                        <a:tabLst/>
                        <a:defRPr/>
                      </a:pPr>
                      <a:r>
                        <a:rPr lang="de-CH" sz="1800" kern="0" cap="all" dirty="0" smtClean="0"/>
                        <a:t>Persönliche Beratung</a:t>
                      </a:r>
                    </a:p>
                    <a:p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dirty="0" smtClean="0"/>
                        <a:t>Fach- oder kurz Beratung </a:t>
                      </a:r>
                      <a:br>
                        <a:rPr lang="de-CH" sz="1800" kern="0" cap="all" dirty="0" smtClean="0"/>
                      </a:br>
                      <a:r>
                        <a:rPr lang="de-CH" sz="1600" i="1" kern="0" cap="all" dirty="0" smtClean="0"/>
                        <a:t>(wenn überhaupt)</a:t>
                      </a:r>
                      <a:endParaRPr lang="de-CH" sz="1800" i="1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S"/>
                        <a:tabLst/>
                        <a:defRPr/>
                      </a:pPr>
                      <a:r>
                        <a:rPr lang="de-CH" sz="1800" kern="0" cap="all" dirty="0" smtClean="0"/>
                        <a:t>Experten </a:t>
                      </a:r>
                      <a:r>
                        <a:rPr lang="de-CH" sz="1800" kern="0" cap="all" dirty="0" err="1" smtClean="0"/>
                        <a:t>WhatsAPP</a:t>
                      </a:r>
                      <a:r>
                        <a:rPr lang="de-CH" sz="1800" kern="0" cap="all" baseline="0" dirty="0" smtClean="0"/>
                        <a:t> </a:t>
                      </a:r>
                      <a:r>
                        <a:rPr lang="de-CH" sz="1800" kern="0" cap="all" dirty="0" smtClean="0"/>
                        <a:t>Gruppe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S"/>
                        <a:tabLst/>
                        <a:defRPr/>
                      </a:pPr>
                      <a:r>
                        <a:rPr lang="de-CH" sz="1800" kern="0" cap="all" dirty="0" smtClean="0"/>
                        <a:t>Schulungen zu unterschiedlichen Themen wie:</a:t>
                      </a:r>
                      <a:r>
                        <a:rPr lang="de-CH" sz="1800" kern="0" cap="all" baseline="0" dirty="0" smtClean="0"/>
                        <a:t> 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CH" sz="1800" kern="0" cap="all" baseline="0" dirty="0" err="1" smtClean="0"/>
                        <a:t>dr.</a:t>
                      </a:r>
                      <a:r>
                        <a:rPr lang="de-CH" sz="1800" kern="0" cap="all" baseline="0" dirty="0" smtClean="0"/>
                        <a:t> </a:t>
                      </a:r>
                      <a:r>
                        <a:rPr lang="de-CH" sz="1800" kern="0" cap="all" baseline="0" dirty="0" err="1" smtClean="0"/>
                        <a:t>mami</a:t>
                      </a:r>
                      <a:endParaRPr lang="de-CH" sz="1800" kern="0" cap="all" baseline="0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CH" sz="1800" kern="0" cap="all" baseline="0" dirty="0" err="1" smtClean="0"/>
                        <a:t>DarmSanierung</a:t>
                      </a:r>
                      <a:endParaRPr lang="de-CH" sz="1800" kern="0" cap="all" baseline="0" dirty="0" smtClean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CH" sz="1800" kern="0" cap="all" baseline="0" dirty="0" smtClean="0"/>
                        <a:t>Gesundheit von Kopf bis fuss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de-CH" sz="1800" kern="0" cap="all" baseline="0" dirty="0" smtClean="0"/>
                        <a:t>etc.</a:t>
                      </a:r>
                      <a:endParaRPr lang="de-CH" sz="1800" kern="0" cap="al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kern="0" cap="all" dirty="0" smtClean="0">
                          <a:sym typeface="Wingdings" panose="05000000000000000000" pitchFamily="2" charset="2"/>
                        </a:rPr>
                        <a:t> </a:t>
                      </a:r>
                      <a:r>
                        <a:rPr lang="de-CH" sz="1800" kern="0" cap="all" dirty="0" smtClean="0"/>
                        <a:t>Verschiedene Literatur bspw. kraft der Natur, essential</a:t>
                      </a:r>
                      <a:r>
                        <a:rPr lang="de-CH" sz="1800" kern="0" cap="all" baseline="0" dirty="0" smtClean="0"/>
                        <a:t> öl</a:t>
                      </a:r>
                      <a:endParaRPr lang="de-CH" sz="1800" kern="0" cap="al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800" kern="0" cap="all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Flyer</a:t>
                      </a:r>
                      <a:r>
                        <a:rPr lang="de-CH" sz="1800" kern="0" cap="all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Prospekt</a:t>
                      </a:r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S"/>
                      </a:pPr>
                      <a:r>
                        <a:rPr lang="de-CH" sz="1800" kern="0" cap="all" dirty="0" err="1" smtClean="0"/>
                        <a:t>Döterra</a:t>
                      </a:r>
                      <a:r>
                        <a:rPr lang="de-CH" sz="1800" kern="0" cap="all" baseline="0" dirty="0" smtClean="0"/>
                        <a:t> Kundendienst</a:t>
                      </a:r>
                    </a:p>
                    <a:p>
                      <a:r>
                        <a:rPr lang="de-CH" sz="1800" kern="0" cap="all" baseline="0" dirty="0" smtClean="0"/>
                        <a:t>kundendienst@doterra.com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sz="1800" kern="0" cap="all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A0009"/>
              </a:clrFrom>
              <a:clrTo>
                <a:srgbClr val="0A00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0" t="9726" r="4758" b="19873"/>
          <a:stretch/>
        </p:blipFill>
        <p:spPr>
          <a:xfrm>
            <a:off x="4512066" y="2819680"/>
            <a:ext cx="506501" cy="51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9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94114" y="820880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Wie startest Du mit den ölen?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7" y="895350"/>
            <a:ext cx="8429625" cy="59626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Inhaltsplatzhalter 2"/>
          <p:cNvSpPr>
            <a:spLocks noGrp="1"/>
          </p:cNvSpPr>
          <p:nvPr>
            <p:ph sz="quarter" idx="13"/>
          </p:nvPr>
        </p:nvSpPr>
        <p:spPr>
          <a:xfrm>
            <a:off x="1083895" y="6375566"/>
            <a:ext cx="10363826" cy="3424107"/>
          </a:xfrm>
        </p:spPr>
        <p:txBody>
          <a:bodyPr/>
          <a:lstStyle/>
          <a:p>
            <a:r>
              <a:rPr lang="de-CH" dirty="0">
                <a:solidFill>
                  <a:srgbClr val="0000FF"/>
                </a:solidFill>
                <a:hlinkClick r:id="rId4"/>
              </a:rPr>
              <a:t>https://</a:t>
            </a:r>
            <a:r>
              <a:rPr lang="de-CH" dirty="0" smtClean="0">
                <a:solidFill>
                  <a:srgbClr val="0000FF"/>
                </a:solidFill>
                <a:hlinkClick r:id="rId4"/>
              </a:rPr>
              <a:t>player.vimeo.com/video/235358523</a:t>
            </a:r>
            <a:r>
              <a:rPr lang="de-CH" dirty="0" smtClean="0">
                <a:solidFill>
                  <a:srgbClr val="0000FF"/>
                </a:solidFill>
              </a:rPr>
              <a:t> </a:t>
            </a:r>
            <a:endParaRPr lang="de-CH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4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sp>
        <p:nvSpPr>
          <p:cNvPr id="5" name="Shape 44">
            <a:extLst>
              <a:ext uri="{FF2B5EF4-FFF2-40B4-BE49-F238E27FC236}">
                <a16:creationId xmlns:a16="http://schemas.microsoft.com/office/drawing/2014/main" xmlns="" id="{75ADD9B9-50CA-438E-ABF5-59FE571ED36D}"/>
              </a:ext>
            </a:extLst>
          </p:cNvPr>
          <p:cNvSpPr/>
          <p:nvPr/>
        </p:nvSpPr>
        <p:spPr>
          <a:xfrm>
            <a:off x="610286" y="2867417"/>
            <a:ext cx="7300337" cy="233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7617" tIns="57617" rIns="57617" bIns="57617" anchor="ctr">
            <a:spAutoFit/>
          </a:bodyPr>
          <a:lstStyle/>
          <a:p>
            <a:pPr lvl="0">
              <a:defRPr sz="1800"/>
            </a:pPr>
            <a:r>
              <a:rPr lang="de-CH" kern="0" cap="all" dirty="0"/>
              <a:t>Verheiratet / Mutter von Zwillingen / Wohnhaft in Langnau </a:t>
            </a:r>
            <a:r>
              <a:rPr lang="de-CH" kern="0" cap="all" dirty="0" err="1"/>
              <a:t>i.E.</a:t>
            </a:r>
            <a:endParaRPr lang="de-CH" kern="0" cap="all" dirty="0"/>
          </a:p>
          <a:p>
            <a:pPr lvl="0">
              <a:defRPr sz="1800"/>
            </a:pPr>
            <a:r>
              <a:rPr lang="de-CH" b="1" kern="0" cap="all" dirty="0"/>
              <a:t>Beruf:</a:t>
            </a:r>
          </a:p>
          <a:p>
            <a:pPr lvl="0">
              <a:defRPr sz="1800"/>
            </a:pPr>
            <a:r>
              <a:rPr lang="de-CH" kern="0" cap="all" dirty="0"/>
              <a:t>Marketingfachfrau mit </a:t>
            </a:r>
            <a:r>
              <a:rPr lang="de-CH" kern="0" cap="all" dirty="0" smtClean="0"/>
              <a:t>EIDG. FA</a:t>
            </a:r>
            <a:endParaRPr lang="de-CH" kern="0" cap="all" dirty="0"/>
          </a:p>
          <a:p>
            <a:pPr lvl="0">
              <a:defRPr sz="1800"/>
            </a:pPr>
            <a:r>
              <a:rPr lang="de-CH" b="1" kern="0" cap="all" dirty="0"/>
              <a:t>Meine Leidenschaft:</a:t>
            </a:r>
          </a:p>
          <a:p>
            <a:pPr lvl="0">
              <a:defRPr sz="1800"/>
            </a:pPr>
            <a:r>
              <a:rPr lang="de-CH" kern="0" cap="all" dirty="0"/>
              <a:t>Familie / Kreativität / Gesundheit / Haus und Garten</a:t>
            </a:r>
          </a:p>
          <a:p>
            <a:pPr lvl="0">
              <a:defRPr sz="1800"/>
            </a:pPr>
            <a:endParaRPr lang="de-CH" kern="0" cap="all" dirty="0"/>
          </a:p>
          <a:p>
            <a:pPr lvl="0">
              <a:defRPr sz="1800"/>
            </a:pPr>
            <a:r>
              <a:rPr lang="de-CH" kern="0" cap="all" dirty="0"/>
              <a:t>Ausgebildete Aromafachberaterin</a:t>
            </a:r>
          </a:p>
          <a:p>
            <a:pPr lvl="0">
              <a:defRPr sz="1800"/>
            </a:pPr>
            <a:endParaRPr dirty="0">
              <a:solidFill>
                <a:srgbClr val="FFFFFF"/>
              </a:solidFill>
              <a:latin typeface="Diehl Deco"/>
              <a:ea typeface="Diehl Deco"/>
              <a:cs typeface="Diehl Deco"/>
              <a:sym typeface="Diehl Deco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-696816" y="576954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Über mich</a:t>
            </a:r>
            <a:endParaRPr lang="de-CH" sz="28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/>
          <a:stretch/>
        </p:blipFill>
        <p:spPr>
          <a:xfrm rot="5400000">
            <a:off x="7626937" y="2027394"/>
            <a:ext cx="4313068" cy="40123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262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94114" y="820880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Das kannst Du auch über </a:t>
            </a:r>
            <a:r>
              <a:rPr lang="de-CH" sz="2800" b="1" dirty="0" err="1" smtClean="0"/>
              <a:t>döterra</a:t>
            </a:r>
            <a:r>
              <a:rPr lang="de-CH" sz="2800" b="1" dirty="0" smtClean="0"/>
              <a:t> bestellen: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7" y="2509659"/>
            <a:ext cx="206836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35576" t="6680" r="34684" b="13429"/>
          <a:stretch/>
        </p:blipFill>
        <p:spPr>
          <a:xfrm>
            <a:off x="2760873" y="2524896"/>
            <a:ext cx="1387397" cy="287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t="36899" b="18294"/>
          <a:stretch/>
        </p:blipFill>
        <p:spPr>
          <a:xfrm rot="5400000">
            <a:off x="3627784" y="3255446"/>
            <a:ext cx="2880001" cy="138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4373571" y="5564150"/>
            <a:ext cx="138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/>
              <a:t>#50750000</a:t>
            </a:r>
            <a:endParaRPr lang="de-CH" dirty="0"/>
          </a:p>
        </p:txBody>
      </p:sp>
      <p:sp>
        <p:nvSpPr>
          <p:cNvPr id="10" name="Textfeld 9"/>
          <p:cNvSpPr txBox="1"/>
          <p:nvPr/>
        </p:nvSpPr>
        <p:spPr>
          <a:xfrm>
            <a:off x="2700667" y="5582399"/>
            <a:ext cx="138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/>
              <a:t>#60201660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788060" y="5520899"/>
            <a:ext cx="138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/>
              <a:t>#34100001</a:t>
            </a:r>
            <a:endParaRPr lang="de-CH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6513" r="9687" b="15968"/>
          <a:stretch/>
        </p:blipFill>
        <p:spPr>
          <a:xfrm>
            <a:off x="5986270" y="2509658"/>
            <a:ext cx="2784548" cy="286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6570655" y="5587179"/>
            <a:ext cx="138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/>
              <a:t>#33150005</a:t>
            </a:r>
            <a:endParaRPr lang="de-CH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/>
          <a:srcRect l="5955" r="15508"/>
          <a:stretch/>
        </p:blipFill>
        <p:spPr>
          <a:xfrm>
            <a:off x="8995090" y="2509658"/>
            <a:ext cx="3009068" cy="287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9561948" y="5578901"/>
            <a:ext cx="216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i="1" dirty="0" smtClean="0"/>
              <a:t>CHF 60.00 &amp; Porto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378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21705" y="400346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AKTION DES MONATS: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7265"/>
            <a:ext cx="12192000" cy="54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721705" y="400346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Die </a:t>
            </a:r>
            <a:r>
              <a:rPr lang="de-CH" sz="2800" b="1" dirty="0" err="1" smtClean="0"/>
              <a:t>website</a:t>
            </a:r>
            <a:r>
              <a:rPr lang="de-CH" sz="2800" b="1" dirty="0"/>
              <a:t>: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1" y="1350667"/>
            <a:ext cx="104775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08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616"/>
            <a:ext cx="12192000" cy="6105676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333092" y="2106690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smtClean="0">
                <a:latin typeface="+mj-lt"/>
                <a:ea typeface="+mj-ea"/>
                <a:cs typeface="+mj-cs"/>
              </a:rPr>
              <a:t>NIMM Deine Gesundheit und </a:t>
            </a:r>
            <a:r>
              <a:rPr lang="de-DE" sz="2800" b="1" dirty="0">
                <a:latin typeface="+mj-lt"/>
                <a:ea typeface="+mj-ea"/>
                <a:cs typeface="+mj-cs"/>
              </a:rPr>
              <a:t>die Gesundheit </a:t>
            </a:r>
            <a:r>
              <a:rPr lang="de-DE" sz="2800" b="1" dirty="0" smtClean="0">
                <a:latin typeface="+mj-lt"/>
                <a:ea typeface="+mj-ea"/>
                <a:cs typeface="+mj-cs"/>
              </a:rPr>
              <a:t>deiner </a:t>
            </a:r>
            <a:r>
              <a:rPr lang="de-DE" sz="2800" b="1" dirty="0">
                <a:latin typeface="+mj-lt"/>
                <a:ea typeface="+mj-ea"/>
                <a:cs typeface="+mj-cs"/>
              </a:rPr>
              <a:t>Familie</a:t>
            </a:r>
            <a:br>
              <a:rPr lang="de-DE" sz="2800" b="1" dirty="0">
                <a:latin typeface="+mj-lt"/>
                <a:ea typeface="+mj-ea"/>
                <a:cs typeface="+mj-cs"/>
              </a:rPr>
            </a:br>
            <a:r>
              <a:rPr lang="de-DE" sz="2800" b="1" dirty="0">
                <a:latin typeface="+mj-lt"/>
                <a:ea typeface="+mj-ea"/>
                <a:cs typeface="+mj-cs"/>
              </a:rPr>
              <a:t>in die eigenen Hände!</a:t>
            </a:r>
            <a:r>
              <a:rPr lang="de-DE" sz="2800" b="1" dirty="0">
                <a:solidFill>
                  <a:srgbClr val="008040"/>
                </a:solidFill>
                <a:latin typeface="+mj-lt"/>
                <a:ea typeface="ＭＳ Ｐゴシック" charset="0"/>
              </a:rPr>
              <a:t/>
            </a:r>
            <a:br>
              <a:rPr lang="de-DE" sz="2800" b="1" dirty="0">
                <a:solidFill>
                  <a:srgbClr val="008040"/>
                </a:solidFill>
                <a:latin typeface="+mj-lt"/>
                <a:ea typeface="ＭＳ Ｐゴシック" charset="0"/>
              </a:rPr>
            </a:br>
            <a:endParaRPr lang="de-CH" sz="2800" b="1" dirty="0"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5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6" y="1469274"/>
            <a:ext cx="6691747" cy="40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sp>
        <p:nvSpPr>
          <p:cNvPr id="5" name="Shape 44">
            <a:extLst>
              <a:ext uri="{FF2B5EF4-FFF2-40B4-BE49-F238E27FC236}">
                <a16:creationId xmlns:a16="http://schemas.microsoft.com/office/drawing/2014/main" xmlns="" id="{75ADD9B9-50CA-438E-ABF5-59FE571ED36D}"/>
              </a:ext>
            </a:extLst>
          </p:cNvPr>
          <p:cNvSpPr/>
          <p:nvPr/>
        </p:nvSpPr>
        <p:spPr>
          <a:xfrm>
            <a:off x="805659" y="2434900"/>
            <a:ext cx="7757315" cy="220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7617" tIns="57617" rIns="57617" bIns="57617" anchor="ctr">
            <a:spAutoFit/>
          </a:bodyPr>
          <a:lstStyle/>
          <a:p>
            <a:pPr lvl="0">
              <a:defRPr sz="1800"/>
            </a:pPr>
            <a:r>
              <a:rPr lang="de-CH" sz="1700" kern="0" cap="all" dirty="0"/>
              <a:t>Ihr wisst…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 sz="1800"/>
            </a:pPr>
            <a:endParaRPr lang="de-CH" sz="1700" kern="0" cap="all" dirty="0"/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Was ein ätherisches Öl ist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Was Therapeutische Qualität bedeutet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Warum ätherische Öle wirken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Was bei der Anwendung zu beachten ist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Für welche Symptome, welches Öl eingesetzt werden kann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 sz="1800"/>
            </a:pPr>
            <a:r>
              <a:rPr lang="de-CH" sz="1700" kern="0" cap="all" dirty="0"/>
              <a:t>Wie man ätherische Öle sicher anwendet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-696816" y="576954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err="1" smtClean="0"/>
              <a:t>ZielE</a:t>
            </a:r>
            <a:endParaRPr lang="de-CH" sz="28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365"/>
          <a:stretch/>
        </p:blipFill>
        <p:spPr>
          <a:xfrm>
            <a:off x="8357791" y="1892318"/>
            <a:ext cx="2619688" cy="31894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088582" y="5259693"/>
            <a:ext cx="153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 smtClean="0"/>
              <a:t>Lebensbaum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413643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481587" y="1189010"/>
            <a:ext cx="12378312" cy="1596177"/>
          </a:xfrm>
        </p:spPr>
        <p:txBody>
          <a:bodyPr>
            <a:normAutofit/>
          </a:bodyPr>
          <a:lstStyle/>
          <a:p>
            <a:r>
              <a:rPr lang="de-CH" sz="2800" b="1" dirty="0"/>
              <a:t>Wer kennt bereits die Vielseitigkeit der Ätherischen öle?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12" name="Inhaltsplatzhalter 11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-291" t="21471" r="291" b="22771"/>
          <a:stretch/>
        </p:blipFill>
        <p:spPr>
          <a:xfrm>
            <a:off x="1419225" y="2571749"/>
            <a:ext cx="5476875" cy="39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63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985" y="2304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de-CH" sz="2800" b="1" dirty="0" smtClean="0"/>
              <a:t>Wichtige Hinweise</a:t>
            </a:r>
            <a:br>
              <a:rPr lang="de-CH" sz="2800" b="1" dirty="0" smtClean="0"/>
            </a:br>
            <a:r>
              <a:rPr lang="de-CH" sz="17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öle nie direkt auf Schleimhäute, in das Ohr oder auf stark offene </a:t>
            </a:r>
            <a:br>
              <a:rPr lang="de-CH" sz="17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de-CH" sz="17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wunden auftragen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74158" y="1318233"/>
            <a:ext cx="11408291" cy="4669022"/>
          </a:xfrm>
        </p:spPr>
        <p:txBody>
          <a:bodyPr>
            <a:noAutofit/>
          </a:bodyPr>
          <a:lstStyle/>
          <a:p>
            <a:r>
              <a:rPr lang="de-CH" sz="1700" b="1" dirty="0" smtClean="0"/>
              <a:t>SCHWANGERSCHAFT / nicht Verwenden!</a:t>
            </a:r>
            <a:r>
              <a:rPr lang="de-CH" sz="1700" dirty="0" smtClean="0"/>
              <a:t/>
            </a:r>
            <a:br>
              <a:rPr lang="de-CH" sz="1700" dirty="0" smtClean="0"/>
            </a:br>
            <a:r>
              <a:rPr lang="de-CH" sz="1700" dirty="0" smtClean="0">
                <a:sym typeface="Wingdings" panose="05000000000000000000" pitchFamily="2" charset="2"/>
              </a:rPr>
              <a:t> </a:t>
            </a:r>
            <a:r>
              <a:rPr lang="de-CH" sz="1700" kern="0" dirty="0" smtClean="0"/>
              <a:t>Pfefferminz, Salbei, Rosmarie, Majoran, THYMIAN, ZIMT, ZEDERNHOLZ, Fenchel, Jasmin und Nelkenöl (könnte bspw. Wehen auslösen). </a:t>
            </a:r>
            <a:r>
              <a:rPr lang="de-CH" sz="1700" kern="0" dirty="0" smtClean="0">
                <a:solidFill>
                  <a:srgbClr val="FF0000"/>
                </a:solidFill>
              </a:rPr>
              <a:t>Immer mit der Hebamme absprechen!</a:t>
            </a:r>
            <a:endParaRPr lang="de-CH" sz="1700" dirty="0" smtClean="0">
              <a:solidFill>
                <a:srgbClr val="FF0000"/>
              </a:solidFill>
            </a:endParaRPr>
          </a:p>
          <a:p>
            <a:r>
              <a:rPr lang="de-CH" sz="1700" b="1" dirty="0" smtClean="0"/>
              <a:t>Allergiker:</a:t>
            </a:r>
            <a:r>
              <a:rPr lang="de-CH" sz="1700" dirty="0" smtClean="0"/>
              <a:t/>
            </a:r>
            <a:br>
              <a:rPr lang="de-CH" sz="1700" dirty="0" smtClean="0"/>
            </a:br>
            <a:r>
              <a:rPr lang="de-CH" sz="1700" dirty="0" smtClean="0">
                <a:sym typeface="Wingdings" panose="05000000000000000000" pitchFamily="2" charset="2"/>
              </a:rPr>
              <a:t> Immer verdünnt auf der Arm-innenseite testen und ca. 15 Minuten abwarten</a:t>
            </a:r>
          </a:p>
          <a:p>
            <a:r>
              <a:rPr lang="de-CH" sz="1700" b="1" dirty="0" smtClean="0"/>
              <a:t>EPTHYLEPTIKER / diese öle könnten einen Anfall auslösen:</a:t>
            </a:r>
            <a:br>
              <a:rPr lang="de-CH" sz="1700" b="1" dirty="0" smtClean="0"/>
            </a:br>
            <a:r>
              <a:rPr lang="de-CH" sz="1700" b="1" dirty="0" smtClean="0">
                <a:sym typeface="Wingdings" panose="05000000000000000000" pitchFamily="2" charset="2"/>
              </a:rPr>
              <a:t> </a:t>
            </a:r>
            <a:r>
              <a:rPr lang="de-CH" sz="1700" dirty="0" smtClean="0">
                <a:sym typeface="Wingdings" panose="05000000000000000000" pitchFamily="2" charset="2"/>
              </a:rPr>
              <a:t>Rosmarie, Basilikum, Fenchel, Zedernholz, Zypresse, Wintergrüne, Kampfer, Pfefferminz</a:t>
            </a:r>
          </a:p>
          <a:p>
            <a:r>
              <a:rPr lang="de-CH" sz="1700" b="1" dirty="0"/>
              <a:t>Bluthochdruck</a:t>
            </a:r>
            <a:r>
              <a:rPr lang="de-CH" sz="1700" b="1" dirty="0" smtClean="0"/>
              <a:t>:</a:t>
            </a:r>
            <a:r>
              <a:rPr lang="de-CH" sz="1700" dirty="0"/>
              <a:t/>
            </a:r>
            <a:br>
              <a:rPr lang="de-CH" sz="1700" dirty="0"/>
            </a:br>
            <a:r>
              <a:rPr lang="de-CH" sz="1700" dirty="0" smtClean="0">
                <a:sym typeface="Wingdings" panose="05000000000000000000" pitchFamily="2" charset="2"/>
              </a:rPr>
              <a:t> </a:t>
            </a:r>
            <a:r>
              <a:rPr lang="de-CH" sz="1700" dirty="0" smtClean="0"/>
              <a:t>Rosmarin</a:t>
            </a:r>
            <a:r>
              <a:rPr lang="de-CH" sz="1700" dirty="0"/>
              <a:t>, </a:t>
            </a:r>
            <a:r>
              <a:rPr lang="de-CH" sz="1700" dirty="0" smtClean="0"/>
              <a:t>Thymian, </a:t>
            </a:r>
            <a:r>
              <a:rPr lang="de-CH" sz="1700" dirty="0" err="1" smtClean="0"/>
              <a:t>clary</a:t>
            </a:r>
            <a:r>
              <a:rPr lang="de-CH" sz="1700" dirty="0" smtClean="0"/>
              <a:t> sage (hebt den Blutdruck weiter an)</a:t>
            </a:r>
          </a:p>
          <a:p>
            <a:r>
              <a:rPr lang="de-CH" sz="1700" b="1" dirty="0" smtClean="0"/>
              <a:t>Sonne (keinen UV-schutz mehr bei direkter Auftragung auf die haut):</a:t>
            </a:r>
            <a:br>
              <a:rPr lang="de-CH" sz="1700" b="1" dirty="0" smtClean="0"/>
            </a:br>
            <a:r>
              <a:rPr lang="de-CH" sz="1700" b="1" dirty="0" smtClean="0">
                <a:sym typeface="Wingdings" panose="05000000000000000000" pitchFamily="2" charset="2"/>
              </a:rPr>
              <a:t> </a:t>
            </a:r>
            <a:r>
              <a:rPr lang="de-CH" sz="1700" dirty="0" smtClean="0"/>
              <a:t>Bergamotte</a:t>
            </a:r>
            <a:r>
              <a:rPr lang="de-CH" sz="1700" dirty="0"/>
              <a:t>, </a:t>
            </a:r>
            <a:r>
              <a:rPr lang="de-CH" sz="1700" dirty="0" smtClean="0"/>
              <a:t>alle Zitrusöle</a:t>
            </a:r>
            <a:r>
              <a:rPr lang="de-CH" sz="1700" dirty="0"/>
              <a:t>, </a:t>
            </a:r>
            <a:r>
              <a:rPr lang="de-CH" sz="1700" dirty="0" err="1"/>
              <a:t>Petitgrain</a:t>
            </a:r>
            <a:r>
              <a:rPr lang="de-CH" sz="1700" dirty="0"/>
              <a:t>, </a:t>
            </a:r>
            <a:r>
              <a:rPr lang="de-CH" sz="1700" dirty="0" err="1" smtClean="0"/>
              <a:t>Lemongrass</a:t>
            </a:r>
            <a:endParaRPr lang="de-CH" sz="1700" dirty="0" smtClean="0"/>
          </a:p>
          <a:p>
            <a:r>
              <a:rPr lang="de-CH" sz="1700" b="1" dirty="0" smtClean="0"/>
              <a:t>Scharfe öle: </a:t>
            </a:r>
            <a:r>
              <a:rPr lang="de-CH" sz="1700" dirty="0" smtClean="0">
                <a:solidFill>
                  <a:srgbClr val="FF0000"/>
                </a:solidFill>
              </a:rPr>
              <a:t>(nie pur auftragen oder nur bedingt einnehmen) </a:t>
            </a:r>
            <a:br>
              <a:rPr lang="de-CH" sz="1700" dirty="0" smtClean="0">
                <a:solidFill>
                  <a:srgbClr val="FF0000"/>
                </a:solidFill>
              </a:rPr>
            </a:br>
            <a:r>
              <a:rPr lang="de-CH" sz="1700" b="1" dirty="0" smtClean="0">
                <a:sym typeface="Wingdings" panose="05000000000000000000" pitchFamily="2" charset="2"/>
              </a:rPr>
              <a:t> </a:t>
            </a:r>
            <a:r>
              <a:rPr lang="de-CH" sz="1700" dirty="0" smtClean="0">
                <a:sym typeface="Wingdings" panose="05000000000000000000" pitchFamily="2" charset="2"/>
              </a:rPr>
              <a:t>Birch, </a:t>
            </a:r>
            <a:r>
              <a:rPr lang="de-CH" sz="1700" dirty="0" err="1" smtClean="0">
                <a:sym typeface="Wingdings" panose="05000000000000000000" pitchFamily="2" charset="2"/>
              </a:rPr>
              <a:t>cassis</a:t>
            </a:r>
            <a:r>
              <a:rPr lang="de-CH" sz="1700" dirty="0" smtClean="0">
                <a:sym typeface="Wingdings" panose="05000000000000000000" pitchFamily="2" charset="2"/>
              </a:rPr>
              <a:t>, </a:t>
            </a:r>
            <a:r>
              <a:rPr lang="de-CH" sz="1700" dirty="0" err="1" smtClean="0">
                <a:sym typeface="Wingdings" panose="05000000000000000000" pitchFamily="2" charset="2"/>
              </a:rPr>
              <a:t>cinnamon</a:t>
            </a:r>
            <a:r>
              <a:rPr lang="de-CH" sz="1700" dirty="0" smtClean="0">
                <a:sym typeface="Wingdings" panose="05000000000000000000" pitchFamily="2" charset="2"/>
              </a:rPr>
              <a:t> (</a:t>
            </a:r>
            <a:r>
              <a:rPr lang="de-CH" sz="1700" dirty="0" err="1" smtClean="0">
                <a:sym typeface="Wingdings" panose="05000000000000000000" pitchFamily="2" charset="2"/>
              </a:rPr>
              <a:t>zimt</a:t>
            </a:r>
            <a:r>
              <a:rPr lang="de-CH" sz="1700" dirty="0" smtClean="0">
                <a:sym typeface="Wingdings" panose="05000000000000000000" pitchFamily="2" charset="2"/>
              </a:rPr>
              <a:t>), </a:t>
            </a:r>
            <a:r>
              <a:rPr lang="de-CH" sz="1700" dirty="0" err="1" smtClean="0">
                <a:sym typeface="Wingdings" panose="05000000000000000000" pitchFamily="2" charset="2"/>
              </a:rPr>
              <a:t>clove</a:t>
            </a:r>
            <a:r>
              <a:rPr lang="de-CH" sz="1700" dirty="0">
                <a:sym typeface="Wingdings" panose="05000000000000000000" pitchFamily="2" charset="2"/>
              </a:rPr>
              <a:t> </a:t>
            </a:r>
            <a:r>
              <a:rPr lang="de-CH" sz="1700" dirty="0" smtClean="0">
                <a:sym typeface="Wingdings" panose="05000000000000000000" pitchFamily="2" charset="2"/>
              </a:rPr>
              <a:t>(Nelken), </a:t>
            </a:r>
            <a:r>
              <a:rPr lang="de-CH" sz="1700" dirty="0" err="1" smtClean="0">
                <a:sym typeface="Wingdings" panose="05000000000000000000" pitchFamily="2" charset="2"/>
              </a:rPr>
              <a:t>oregano</a:t>
            </a:r>
            <a:r>
              <a:rPr lang="de-CH" sz="1700" dirty="0" smtClean="0">
                <a:sym typeface="Wingdings" panose="05000000000000000000" pitchFamily="2" charset="2"/>
              </a:rPr>
              <a:t>, </a:t>
            </a:r>
            <a:r>
              <a:rPr lang="de-CH" sz="1700" dirty="0" err="1" smtClean="0">
                <a:sym typeface="Wingdings" panose="05000000000000000000" pitchFamily="2" charset="2"/>
              </a:rPr>
              <a:t>thyme</a:t>
            </a:r>
            <a:r>
              <a:rPr lang="de-CH" sz="1700" dirty="0" smtClean="0">
                <a:sym typeface="Wingdings" panose="05000000000000000000" pitchFamily="2" charset="2"/>
              </a:rPr>
              <a:t> </a:t>
            </a:r>
            <a:endParaRPr lang="de-CH" sz="1800" dirty="0" smtClean="0"/>
          </a:p>
          <a:p>
            <a:r>
              <a:rPr lang="de-CH" sz="1700" b="1" dirty="0" smtClean="0"/>
              <a:t>DIEs ist eine REINE ZUSATZINFORMATION </a:t>
            </a:r>
            <a:r>
              <a:rPr lang="de-CH" sz="1700" b="1" dirty="0"/>
              <a:t>/ </a:t>
            </a:r>
            <a:r>
              <a:rPr lang="de-CH" sz="1700" b="1" dirty="0" smtClean="0"/>
              <a:t>diese ERSETZT </a:t>
            </a:r>
            <a:r>
              <a:rPr lang="de-CH" sz="1700" b="1" dirty="0"/>
              <a:t>KEINEN MEDIZINISCHEN </a:t>
            </a:r>
            <a:r>
              <a:rPr lang="de-CH" sz="1700" b="1" dirty="0" smtClean="0"/>
              <a:t>RAT oder Abklärung durch eine Fachperson / Jede/r Entscheidet eigenständig und selber über die Anwendung der öle</a:t>
            </a:r>
            <a:endParaRPr lang="de-CH" sz="17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0643"/>
          <a:stretch/>
        </p:blipFill>
        <p:spPr>
          <a:xfrm>
            <a:off x="7392526" y="-277944"/>
            <a:ext cx="6198177" cy="18764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8424" y="2819399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90683" y="818713"/>
            <a:ext cx="12378312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Beschwerde-PYRAMIDE</a:t>
            </a:r>
            <a:endParaRPr lang="de-CH" sz="28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85606" y="-167068"/>
            <a:ext cx="6094268" cy="1876425"/>
          </a:xfrm>
          <a:prstGeom prst="rect">
            <a:avLst/>
          </a:prstGeom>
        </p:spPr>
      </p:pic>
      <p:pic>
        <p:nvPicPr>
          <p:cNvPr id="6" name="Bild 2" descr="wellnessdiagram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046099" y="2448090"/>
            <a:ext cx="5322939" cy="39981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333898" y="2665846"/>
            <a:ext cx="5164575" cy="425937"/>
          </a:xfrm>
          <a:prstGeom prst="rect">
            <a:avLst/>
          </a:prstGeom>
          <a:noFill/>
        </p:spPr>
        <p:txBody>
          <a:bodyPr wrap="square" lIns="147498" tIns="73749" rIns="147498" bIns="73749" rtlCol="0">
            <a:spAutoFit/>
          </a:bodyPr>
          <a:lstStyle/>
          <a:p>
            <a:pPr algn="l"/>
            <a:r>
              <a:rPr lang="de-CH" cap="all" dirty="0">
                <a:latin typeface="+mj-lt"/>
                <a:ea typeface="+mj-ea"/>
                <a:cs typeface="+mj-cs"/>
              </a:rPr>
              <a:t>Unser Arzt behandelt Symptome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3898" y="3208707"/>
            <a:ext cx="4273138" cy="702936"/>
          </a:xfrm>
          <a:prstGeom prst="rect">
            <a:avLst/>
          </a:prstGeom>
          <a:noFill/>
        </p:spPr>
        <p:txBody>
          <a:bodyPr wrap="square" lIns="147498" tIns="73749" rIns="147498" bIns="73749" rtlCol="0">
            <a:spAutoFit/>
          </a:bodyPr>
          <a:lstStyle/>
          <a:p>
            <a:pPr algn="l"/>
            <a:r>
              <a:rPr lang="de-CH" cap="all" dirty="0">
                <a:latin typeface="+mj-lt"/>
                <a:ea typeface="+mj-ea"/>
                <a:cs typeface="+mj-cs"/>
              </a:rPr>
              <a:t>Unser Körper heilt Krankheiten (Selbstheilungskräfte)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721395" y="5688419"/>
            <a:ext cx="406163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cap="all" dirty="0">
                <a:latin typeface="+mj-lt"/>
                <a:ea typeface="+mj-ea"/>
                <a:cs typeface="+mj-cs"/>
              </a:rPr>
              <a:t>Richtig essen</a:t>
            </a:r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4146181" y="4509860"/>
            <a:ext cx="308024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cap="all" dirty="0" smtClean="0">
                <a:latin typeface="+mj-lt"/>
                <a:ea typeface="+mj-ea"/>
                <a:cs typeface="+mj-cs"/>
              </a:rPr>
              <a:t>Ruhe &amp; Stressbewältigung</a:t>
            </a:r>
            <a:endParaRPr lang="de-DE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69980" y="3936736"/>
            <a:ext cx="25624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cap="all" dirty="0" smtClean="0">
                <a:latin typeface="+mj-lt"/>
                <a:ea typeface="+mj-ea"/>
                <a:cs typeface="+mj-cs"/>
              </a:rPr>
              <a:t>Reduktion </a:t>
            </a:r>
            <a:r>
              <a:rPr lang="de-DE" cap="all" dirty="0" err="1" smtClean="0">
                <a:latin typeface="+mj-lt"/>
                <a:ea typeface="+mj-ea"/>
                <a:cs typeface="+mj-cs"/>
              </a:rPr>
              <a:t>Tox</a:t>
            </a:r>
            <a:r>
              <a:rPr lang="de-DE" cap="all" dirty="0" smtClean="0">
                <a:latin typeface="+mj-lt"/>
                <a:ea typeface="+mj-ea"/>
                <a:cs typeface="+mj-cs"/>
              </a:rPr>
              <a:t>. </a:t>
            </a:r>
            <a:r>
              <a:rPr lang="de-DE" cap="all" dirty="0" err="1" smtClean="0">
                <a:latin typeface="+mj-lt"/>
                <a:ea typeface="+mj-ea"/>
                <a:cs typeface="+mj-cs"/>
              </a:rPr>
              <a:t>Belast</a:t>
            </a:r>
            <a:r>
              <a:rPr lang="de-DE" cap="all" dirty="0" smtClean="0">
                <a:latin typeface="+mj-lt"/>
                <a:ea typeface="+mj-ea"/>
                <a:cs typeface="+mj-cs"/>
              </a:rPr>
              <a:t>.</a:t>
            </a:r>
            <a:endParaRPr lang="de-DE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912781" y="5089486"/>
            <a:ext cx="35725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cap="all" dirty="0" smtClean="0">
                <a:latin typeface="+mj-lt"/>
                <a:ea typeface="+mj-ea"/>
                <a:cs typeface="+mj-cs"/>
              </a:rPr>
              <a:t>Ausüben / wahrnehmen</a:t>
            </a:r>
            <a:endParaRPr lang="de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596403" y="3318960"/>
            <a:ext cx="204894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cap="all" dirty="0" smtClean="0">
                <a:latin typeface="+mj-lt"/>
                <a:ea typeface="+mj-ea"/>
                <a:cs typeface="+mj-cs"/>
              </a:rPr>
              <a:t>Inf. </a:t>
            </a:r>
            <a:r>
              <a:rPr lang="de-DE" cap="all" dirty="0" err="1" smtClean="0">
                <a:latin typeface="+mj-lt"/>
                <a:ea typeface="+mj-ea"/>
                <a:cs typeface="+mj-cs"/>
              </a:rPr>
              <a:t>Self</a:t>
            </a:r>
            <a:r>
              <a:rPr lang="de-DE" cap="all" dirty="0" smtClean="0">
                <a:latin typeface="+mj-lt"/>
                <a:ea typeface="+mj-ea"/>
                <a:cs typeface="+mj-cs"/>
              </a:rPr>
              <a:t> care</a:t>
            </a:r>
            <a:endParaRPr lang="de-DE" cap="all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83482" y="2748027"/>
            <a:ext cx="143047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cap="all" dirty="0" smtClean="0">
                <a:latin typeface="+mj-lt"/>
                <a:ea typeface="+mj-ea"/>
                <a:cs typeface="+mj-cs"/>
              </a:rPr>
              <a:t>Arzt </a:t>
            </a:r>
            <a:endParaRPr lang="de-DE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/>
          <a:srcRect l="19563" r="10279" b="12928"/>
          <a:stretch/>
        </p:blipFill>
        <p:spPr>
          <a:xfrm>
            <a:off x="8193483" y="2444702"/>
            <a:ext cx="4025875" cy="314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Gerader Verbinder 15"/>
          <p:cNvCxnSpPr/>
          <p:nvPr/>
        </p:nvCxnSpPr>
        <p:spPr>
          <a:xfrm>
            <a:off x="6927408" y="4121402"/>
            <a:ext cx="12682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 rot="16200000">
            <a:off x="6694663" y="2329764"/>
            <a:ext cx="204894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Gesundheitswesen</a:t>
            </a:r>
          </a:p>
          <a:p>
            <a:pPr algn="ctr"/>
            <a:endParaRPr lang="de-DE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804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6169" y="586963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de-CH" sz="2800" b="1" dirty="0"/>
              <a:t>Was ist ein ätherisches Öl?</a:t>
            </a:r>
            <a:br>
              <a:rPr lang="de-CH" sz="2800" b="1" dirty="0"/>
            </a:br>
            <a:r>
              <a:rPr lang="de-CH" sz="2800" b="1" dirty="0"/>
              <a:t>Wo kommt es vor?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8741" y="-117332"/>
            <a:ext cx="7810500" cy="1876425"/>
          </a:xfrm>
          <a:prstGeom prst="rect">
            <a:avLst/>
          </a:prstGeom>
        </p:spPr>
      </p:pic>
      <p:pic>
        <p:nvPicPr>
          <p:cNvPr id="6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15" y="2094614"/>
            <a:ext cx="5726992" cy="396594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169" y="2094614"/>
            <a:ext cx="3965943" cy="39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9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810" y="820880"/>
            <a:ext cx="8486984" cy="599746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376169" y="586963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de-CH" sz="2800" b="1" dirty="0" smtClean="0"/>
              <a:t>Der Destillationsprozess</a:t>
            </a:r>
            <a:endParaRPr lang="de-CH" sz="2800" b="1" dirty="0"/>
          </a:p>
        </p:txBody>
      </p:sp>
    </p:spTree>
    <p:extLst>
      <p:ext uri="{BB962C8B-B14F-4D97-AF65-F5344CB8AC3E}">
        <p14:creationId xmlns:p14="http://schemas.microsoft.com/office/powerpoint/2010/main" val="10730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r="6184"/>
          <a:stretch/>
        </p:blipFill>
        <p:spPr>
          <a:xfrm>
            <a:off x="13144" y="1378505"/>
            <a:ext cx="12259340" cy="56811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1974"/>
          <a:stretch/>
        </p:blipFill>
        <p:spPr>
          <a:xfrm>
            <a:off x="7574973" y="-117332"/>
            <a:ext cx="6094268" cy="1876425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-202657" y="162916"/>
            <a:ext cx="10364451" cy="1596177"/>
          </a:xfrm>
        </p:spPr>
        <p:txBody>
          <a:bodyPr>
            <a:normAutofit/>
          </a:bodyPr>
          <a:lstStyle/>
          <a:p>
            <a:r>
              <a:rPr lang="de-CH" sz="2800" b="1" dirty="0" smtClean="0"/>
              <a:t>Die Herkunft der öle</a:t>
            </a:r>
            <a:endParaRPr lang="de-CH" sz="2800" b="1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/>
          <a:srcRect r="59982"/>
          <a:stretch/>
        </p:blipFill>
        <p:spPr>
          <a:xfrm>
            <a:off x="7748493" y="1379804"/>
            <a:ext cx="4021749" cy="56798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291" y="3730401"/>
            <a:ext cx="3285888" cy="2752629"/>
          </a:xfrm>
          <a:prstGeom prst="rect">
            <a:avLst/>
          </a:prstGeom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516883"/>
              </p:ext>
            </p:extLst>
          </p:nvPr>
        </p:nvGraphicFramePr>
        <p:xfrm>
          <a:off x="12792" y="-9"/>
          <a:ext cx="3325831" cy="7006842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035546"/>
                <a:gridCol w="1290285"/>
              </a:tblGrid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 dirty="0" err="1">
                          <a:effectLst/>
                        </a:rPr>
                        <a:t>Arborvitae</a:t>
                      </a:r>
                      <a:r>
                        <a:rPr lang="de-CH" sz="1000" dirty="0">
                          <a:effectLst/>
                        </a:rPr>
                        <a:t> </a:t>
                      </a:r>
                      <a:r>
                        <a:rPr lang="de-CH" sz="1000" dirty="0" err="1">
                          <a:effectLst/>
                        </a:rPr>
                        <a:t>Oil</a:t>
                      </a:r>
                      <a:endParaRPr lang="de-CH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Canada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Bergamot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Italy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B0F0">
                        <a:alpha val="20000"/>
                      </a:srgbClr>
                    </a:solidFill>
                  </a:tcPr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 dirty="0">
                          <a:effectLst/>
                        </a:rPr>
                        <a:t>Blue </a:t>
                      </a:r>
                      <a:r>
                        <a:rPr lang="de-CH" sz="1000" dirty="0" err="1">
                          <a:effectLst/>
                        </a:rPr>
                        <a:t>Tansy</a:t>
                      </a:r>
                      <a:endParaRPr lang="de-CH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Morocco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Cardamom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Guatemala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Cinnamon Bark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Madagascar, Indonesia 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Clove Bud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Madagascar, Indonesia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Copaiba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Brazil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Coriander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Russia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Cypress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>
                          <a:effectLst/>
                        </a:rPr>
                        <a:t>France, </a:t>
                      </a:r>
                      <a:r>
                        <a:rPr lang="de-CH" sz="900" dirty="0" err="1">
                          <a:effectLst/>
                        </a:rPr>
                        <a:t>Morocco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Douglas Fir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New Zealand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 dirty="0" err="1">
                          <a:effectLst/>
                        </a:rPr>
                        <a:t>Eucalyptus</a:t>
                      </a:r>
                      <a:endParaRPr lang="de-CH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Australia, South Africa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Frankincense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Somalia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Geranium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Kenya</a:t>
                      </a:r>
                      <a:r>
                        <a:rPr lang="de-CH" sz="900" dirty="0">
                          <a:effectLst/>
                        </a:rPr>
                        <a:t>, </a:t>
                      </a:r>
                      <a:r>
                        <a:rPr lang="de-CH" sz="900" dirty="0" err="1">
                          <a:effectLst/>
                        </a:rPr>
                        <a:t>Madagascar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Ginger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Madagascar, Indonesia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326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Hawaiian Sandalwood (S. paniculatum)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Hawaii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Helichrysum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Corsica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Jasmine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>
                          <a:effectLst/>
                        </a:rPr>
                        <a:t>Egypt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 dirty="0" err="1">
                          <a:effectLst/>
                        </a:rPr>
                        <a:t>Juniper</a:t>
                      </a:r>
                      <a:r>
                        <a:rPr lang="de-CH" sz="1000" dirty="0">
                          <a:effectLst/>
                        </a:rPr>
                        <a:t> Berry </a:t>
                      </a:r>
                      <a:r>
                        <a:rPr lang="de-CH" sz="1000" dirty="0" err="1">
                          <a:effectLst/>
                        </a:rPr>
                        <a:t>Oil</a:t>
                      </a:r>
                      <a:endParaRPr lang="de-CH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Bulgaria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Lavender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Bulgaria, France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Lemon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Italy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Lemongrass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India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Lime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Brazil, Peru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Marjoram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Egypt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235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Melaleuca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Australia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Melissa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Bulgaria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Neroli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Egypt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Nootka Oil (used in TerraShield</a:t>
                      </a:r>
                      <a:r>
                        <a:rPr lang="de-CH" sz="1000" baseline="30000">
                          <a:effectLst/>
                        </a:rPr>
                        <a:t>®</a:t>
                      </a:r>
                      <a:r>
                        <a:rPr lang="de-CH" sz="1000">
                          <a:effectLst/>
                        </a:rPr>
                        <a:t>)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Canada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Patchouli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Indonesia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Peppermint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USA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Petitgrain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Paraguay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Sandalwood Oil (S. album) 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India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Siberian Fir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Siberia, Russia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Spearmint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India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Spikenard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Nepal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Tangerine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Brazil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Turmeric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India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Rose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Bulgaria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Vetiver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Haiti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Wild Orange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Brazil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Wintergreen Oil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Nepal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>
                          <a:effectLst/>
                        </a:rPr>
                        <a:t>Yarrow</a:t>
                      </a:r>
                      <a:endParaRPr lang="de-CH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>
                          <a:effectLst/>
                        </a:rPr>
                        <a:t>Bulgaria</a:t>
                      </a:r>
                      <a:endParaRPr lang="de-CH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163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1000" dirty="0" err="1">
                          <a:effectLst/>
                        </a:rPr>
                        <a:t>Ylang</a:t>
                      </a:r>
                      <a:r>
                        <a:rPr lang="de-CH" sz="1000" dirty="0">
                          <a:effectLst/>
                        </a:rPr>
                        <a:t> </a:t>
                      </a:r>
                      <a:r>
                        <a:rPr lang="de-CH" sz="1000" dirty="0" err="1">
                          <a:effectLst/>
                        </a:rPr>
                        <a:t>Ylang</a:t>
                      </a:r>
                      <a:r>
                        <a:rPr lang="de-CH" sz="1000" dirty="0">
                          <a:effectLst/>
                        </a:rPr>
                        <a:t> </a:t>
                      </a:r>
                      <a:r>
                        <a:rPr lang="de-CH" sz="1000" dirty="0" err="1">
                          <a:effectLst/>
                        </a:rPr>
                        <a:t>Oil</a:t>
                      </a:r>
                      <a:endParaRPr lang="de-CH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4428" marR="1442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CH" sz="900" dirty="0" err="1">
                          <a:effectLst/>
                        </a:rPr>
                        <a:t>Madagascar</a:t>
                      </a:r>
                      <a:endParaRPr lang="de-CH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7893291" y="6673334"/>
            <a:ext cx="378376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https://sourcetoyou.com/de/growers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7867" y="5799099"/>
            <a:ext cx="2400300" cy="113347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138767" y="4748738"/>
            <a:ext cx="300956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dirty="0" smtClean="0"/>
              <a:t>CHARGENNUMMER / HERGESTELLT IN BSPW. USA / WESHALB?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973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921</Words>
  <Application>Microsoft Office PowerPoint</Application>
  <PresentationFormat>Breitbild</PresentationFormat>
  <Paragraphs>300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Calibri</vt:lpstr>
      <vt:lpstr>Diehl Deco</vt:lpstr>
      <vt:lpstr>Helvetica Neue</vt:lpstr>
      <vt:lpstr>Helvetica Neue Light</vt:lpstr>
      <vt:lpstr>Times New Roman</vt:lpstr>
      <vt:lpstr>Tw Cen MT</vt:lpstr>
      <vt:lpstr>Wingdings</vt:lpstr>
      <vt:lpstr>Tropfen</vt:lpstr>
      <vt:lpstr>EiN GESCHENK DER ERDE</vt:lpstr>
      <vt:lpstr>Über mich</vt:lpstr>
      <vt:lpstr>ZielE</vt:lpstr>
      <vt:lpstr>Wer kennt bereits die Vielseitigkeit der Ätherischen öle?</vt:lpstr>
      <vt:lpstr>Wichtige Hinweise öle nie direkt auf Schleimhäute, in das Ohr oder auf stark offene  wunden auftragen </vt:lpstr>
      <vt:lpstr>Beschwerde-PYRAMIDE</vt:lpstr>
      <vt:lpstr>Was ist ein ätherisches Öl? Wo kommt es vor?</vt:lpstr>
      <vt:lpstr>Der Destillationsprozess</vt:lpstr>
      <vt:lpstr>Die Herkunft der öle</vt:lpstr>
      <vt:lpstr>Zertifizierte rein therapeutische Qualität</vt:lpstr>
      <vt:lpstr>Warum ätherische Öle wirken?</vt:lpstr>
      <vt:lpstr>Warum ätherische Öle wirken?</vt:lpstr>
      <vt:lpstr>Bist du bereit für das Erlebnis?</vt:lpstr>
      <vt:lpstr>Bist du bereit für das Erlebnis?</vt:lpstr>
      <vt:lpstr>DIE 10 ÖLE ZUM STARTEN:</vt:lpstr>
      <vt:lpstr>PowerPoint-Präsentation</vt:lpstr>
      <vt:lpstr>EIN PAAR TIPPS FÜR DEN ALLTAG</vt:lpstr>
      <vt:lpstr>Hilfestellung</vt:lpstr>
      <vt:lpstr>Wie startest Du mit den ölen?</vt:lpstr>
      <vt:lpstr>Das kannst Du auch über döterra bestellen:</vt:lpstr>
      <vt:lpstr>AKTION DES MONATS:</vt:lpstr>
      <vt:lpstr>Die website: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GESCHENK DER ERDE</dc:title>
  <dc:creator>Thomas Schüpbach</dc:creator>
  <cp:lastModifiedBy>Thomas Schüpbach</cp:lastModifiedBy>
  <cp:revision>123</cp:revision>
  <dcterms:created xsi:type="dcterms:W3CDTF">2019-05-19T18:31:47Z</dcterms:created>
  <dcterms:modified xsi:type="dcterms:W3CDTF">2019-06-24T20:32:11Z</dcterms:modified>
</cp:coreProperties>
</file>